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LM-WS-001" initials="J" lastIdx="0" clrIdx="0">
    <p:extLst>
      <p:ext uri="{19B8F6BF-5375-455C-9EA6-DF929625EA0E}">
        <p15:presenceInfo xmlns:p15="http://schemas.microsoft.com/office/powerpoint/2012/main" userId="JLM-WS-001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commentAuthors" Target="commentAuthors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6F4FEC-C225-4244-8A83-4BA99F8E9F5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4F81BF6-B196-4CCD-82C2-F4CD362EFE3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M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0F276FA-CB9D-49FB-8318-7CA565A559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D5292C-CB09-417D-A7A0-9E989C6AD1BA}" type="datetimeFigureOut">
              <a:rPr lang="en-MY" smtClean="0"/>
              <a:t>9/2/2026</a:t>
            </a:fld>
            <a:endParaRPr lang="en-M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B4AA6AE-4706-437A-B114-872054AE6D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384AA8-0D53-44F9-BD96-9BDFC73017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CBFDE-1690-4679-B9F3-23F0317AE5CD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2770145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29B3CA-2791-4E5A-B1AD-324D0830E8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B434B1D-5270-4CB7-A509-A8B6BDDEC08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2B147A6-BEFE-4CFD-A8E7-B318A597C3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D5292C-CB09-417D-A7A0-9E989C6AD1BA}" type="datetimeFigureOut">
              <a:rPr lang="en-MY" smtClean="0"/>
              <a:t>9/2/2026</a:t>
            </a:fld>
            <a:endParaRPr lang="en-M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92F6B1B-D84F-4383-9868-8E7667A81D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1EF5F76-4042-4443-BA48-BCF0518409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CBFDE-1690-4679-B9F3-23F0317AE5CD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5516992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8B61A9D-9AD3-40AB-92FD-8746DDAC35E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E3C3EC8-20D8-4ADC-9675-EB401B451CA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2CDE87D-EFB9-44E0-A9E8-9724048D4A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D5292C-CB09-417D-A7A0-9E989C6AD1BA}" type="datetimeFigureOut">
              <a:rPr lang="en-MY" smtClean="0"/>
              <a:t>9/2/2026</a:t>
            </a:fld>
            <a:endParaRPr lang="en-M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5240818-DCBA-4168-A879-537C05F1C9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B8468F0-F188-4293-A110-0DB4757CF7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CBFDE-1690-4679-B9F3-23F0317AE5CD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2357712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59DEC6-D1CC-4E10-B850-2B2C4B67B3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8CB92B-F121-424A-A6A3-77BB5A4FBA1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BC34E24-3900-4514-BEB5-E247DE88B8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D5292C-CB09-417D-A7A0-9E989C6AD1BA}" type="datetimeFigureOut">
              <a:rPr lang="en-MY" smtClean="0"/>
              <a:t>9/2/2026</a:t>
            </a:fld>
            <a:endParaRPr lang="en-M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2511161-1CED-44FF-941A-1E4721C1EF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0B741EB-C2A3-46E8-BE69-ED0E01AC3D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CBFDE-1690-4679-B9F3-23F0317AE5CD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3906886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63421A-7A86-4395-B67D-0BC5D77B7E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6D8C558-FACE-4E0D-8D29-8F82EBB789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ACC2576-FE92-4D88-9833-5F4F67F7E2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D5292C-CB09-417D-A7A0-9E989C6AD1BA}" type="datetimeFigureOut">
              <a:rPr lang="en-MY" smtClean="0"/>
              <a:t>9/2/2026</a:t>
            </a:fld>
            <a:endParaRPr lang="en-M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60D0E79-991A-4C67-BAA2-DB1B724BDC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FC67EF6-EF97-4745-A17B-9B419D6D5C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CBFDE-1690-4679-B9F3-23F0317AE5CD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2750496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195E5F-81E5-4A99-B184-339FC235D6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2BFF0A-1F8C-4EEE-A1AC-8FB2E1B8D3A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8C2EE29-1C50-4141-A3EA-90EE5DF7576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FC922D0-B367-4484-9B28-4EE61C6043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D5292C-CB09-417D-A7A0-9E989C6AD1BA}" type="datetimeFigureOut">
              <a:rPr lang="en-MY" smtClean="0"/>
              <a:t>9/2/2026</a:t>
            </a:fld>
            <a:endParaRPr lang="en-MY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223496E-821C-4C91-A817-2D82EA7696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09F38EC-D114-4E16-B9F9-6D5B9D90A5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CBFDE-1690-4679-B9F3-23F0317AE5CD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6151668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0B1D87-2F69-4CFA-9749-2AA8C356BF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DCF96B4-5EE4-4F74-B8BB-82A438D56E4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16691AA-EC41-4404-98FD-47358C0549C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6BC1B74-B7F2-482E-9DC5-0783E70E10D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00C94B3-D7CB-454B-86EA-7F3622503BB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4D7465C-EC9D-486D-8C59-0182461A25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D5292C-CB09-417D-A7A0-9E989C6AD1BA}" type="datetimeFigureOut">
              <a:rPr lang="en-MY" smtClean="0"/>
              <a:t>9/2/2026</a:t>
            </a:fld>
            <a:endParaRPr lang="en-MY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5B48B3E-278B-4351-86D6-44DC63F489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63717E9-5127-4F07-BDE5-A4837E7291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CBFDE-1690-4679-B9F3-23F0317AE5CD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9427036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287300-E949-4098-83AD-61487F3D79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C41D301-C01E-486F-93DC-61AB095119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D5292C-CB09-417D-A7A0-9E989C6AD1BA}" type="datetimeFigureOut">
              <a:rPr lang="en-MY" smtClean="0"/>
              <a:t>9/2/2026</a:t>
            </a:fld>
            <a:endParaRPr lang="en-MY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A9D04B8-79D4-40DD-B290-4AD2209849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2250C0F-70DD-4427-8A10-449A1E74A7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CBFDE-1690-4679-B9F3-23F0317AE5CD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7162068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0FF8F77-349D-45D7-90A8-F6E70A13DD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D5292C-CB09-417D-A7A0-9E989C6AD1BA}" type="datetimeFigureOut">
              <a:rPr lang="en-MY" smtClean="0"/>
              <a:t>9/2/2026</a:t>
            </a:fld>
            <a:endParaRPr lang="en-MY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0D62594-DA0A-4240-8E55-80709D6D6B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C217E33-5985-40B2-9995-6E06A01173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CBFDE-1690-4679-B9F3-23F0317AE5CD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0693952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B18B06-FE68-40D4-B615-D3237859AF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A651D8-CEED-42A7-A708-A73DCB1B53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A5B761F-749C-453B-95E2-30D3F148BA7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27731BD-A8E9-49A1-99A9-10133E7FDE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D5292C-CB09-417D-A7A0-9E989C6AD1BA}" type="datetimeFigureOut">
              <a:rPr lang="en-MY" smtClean="0"/>
              <a:t>9/2/2026</a:t>
            </a:fld>
            <a:endParaRPr lang="en-MY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AEBDA0D-6D12-4804-AB31-85B201B03D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14CF9EB-F80D-4286-834B-FC3EFA526C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CBFDE-1690-4679-B9F3-23F0317AE5CD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2994589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146C56-28FA-4A31-A219-F6AD70F02C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613D0B7-E78B-4881-A97B-9BFEB187120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MY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47E8521-80BA-4EE7-B4E0-C147EEFD5D1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B385506-219A-4EFA-8104-52FBCBF8D7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D5292C-CB09-417D-A7A0-9E989C6AD1BA}" type="datetimeFigureOut">
              <a:rPr lang="en-MY" smtClean="0"/>
              <a:t>9/2/2026</a:t>
            </a:fld>
            <a:endParaRPr lang="en-MY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FBC0E46-E194-49CA-9EA9-1003737656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A288EE8-511D-4E9B-AA11-C9E8F8D494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CBFDE-1690-4679-B9F3-23F0317AE5CD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702923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60000"/>
                <a:lumOff val="40000"/>
              </a:schemeClr>
            </a:gs>
            <a:gs pos="14000">
              <a:schemeClr val="accent5">
                <a:lumMod val="40000"/>
                <a:lumOff val="60000"/>
              </a:schemeClr>
            </a:gs>
            <a:gs pos="24000">
              <a:schemeClr val="accent1">
                <a:lumMod val="45000"/>
                <a:lumOff val="55000"/>
              </a:schemeClr>
            </a:gs>
            <a:gs pos="29000">
              <a:schemeClr val="accent1">
                <a:lumMod val="30000"/>
                <a:lumOff val="70000"/>
                <a:alpha val="55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F28E93E-131A-4778-A712-40E49DC0EC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EA74E72-A0F7-4072-8AE4-3216EA21A29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034F39-B8C8-4ECF-8817-06CE8E0F3AF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D5292C-CB09-417D-A7A0-9E989C6AD1BA}" type="datetimeFigureOut">
              <a:rPr lang="en-MY" smtClean="0"/>
              <a:t>9/2/2026</a:t>
            </a:fld>
            <a:endParaRPr lang="en-M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0224E22-2BF4-4999-9BA5-CB05D58139E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M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6934D0-6C47-407C-A80F-8BC19CDA93C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FCBFDE-1690-4679-B9F3-23F0317AE5CD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5625742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A243C1C-9585-4E20-8A3A-309898A8693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5208" b="98438" l="9886" r="89734">
                        <a14:foregroundMark x1="28517" y1="82292" x2="30418" y2="81250"/>
                        <a14:foregroundMark x1="34221" y1="83854" x2="34221" y2="83854"/>
                        <a14:foregroundMark x1="41065" y1="90625" x2="41065" y2="90625"/>
                        <a14:foregroundMark x1="46008" y1="91146" x2="46008" y2="93229"/>
                        <a14:foregroundMark x1="70722" y1="80729" x2="70722" y2="80729"/>
                        <a14:foregroundMark x1="50570" y1="5729" x2="50570" y2="5729"/>
                        <a14:foregroundMark x1="59316" y1="91146" x2="59316" y2="91146"/>
                        <a14:foregroundMark x1="52471" y1="92188" x2="52471" y2="92188"/>
                        <a14:foregroundMark x1="48669" y1="98438" x2="48669" y2="98438"/>
                        <a14:foregroundMark x1="63498" y1="89583" x2="63498" y2="89583"/>
                        <a14:foregroundMark x1="50570" y1="93229" x2="50570" y2="93229"/>
                        <a14:foregroundMark x1="32700" y1="83854" x2="32700" y2="83854"/>
                        <a14:backgroundMark x1="46768" y1="99479" x2="46768" y2="99479"/>
                        <a14:backgroundMark x1="49430" y1="98958" x2="49430" y2="98958"/>
                        <a14:backgroundMark x1="48289" y1="98958" x2="48289" y2="98958"/>
                      </a14:backgroundRemoval>
                    </a14:imgEffect>
                    <a14:imgEffect>
                      <a14:colorTemperature colorTemp="6135"/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0429" y="4752833"/>
            <a:ext cx="2505075" cy="1828800"/>
          </a:xfrm>
          <a:prstGeom prst="rect">
            <a:avLst/>
          </a:prstGeom>
          <a:ln>
            <a:noFill/>
          </a:ln>
          <a:effectLst>
            <a:glow rad="190500">
              <a:schemeClr val="bg1">
                <a:alpha val="58000"/>
              </a:schemeClr>
            </a:glow>
            <a:innerShdw blurRad="609600" dist="50800" dir="8100000">
              <a:prstClr val="black">
                <a:alpha val="52000"/>
              </a:prstClr>
            </a:innerShdw>
            <a:softEdge rad="12700"/>
          </a:effectLst>
          <a:scene3d>
            <a:camera prst="obliqueTopRight"/>
            <a:lightRig rig="glow" dir="t">
              <a:rot lat="0" lon="0" rev="4800000"/>
            </a:lightRig>
          </a:scene3d>
          <a:sp3d prstMaterial="matte">
            <a:bevelT w="127000" h="63500"/>
          </a:sp3d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02F150E-5356-4C00-9B11-3BCB201A67B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6991" y="107306"/>
            <a:ext cx="11696132" cy="630526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71ADF5F-3236-4B2C-923F-6367D8C139F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087066" y="4921893"/>
            <a:ext cx="2505075" cy="1828801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F8DC33C4-0927-41E3-9E95-95249F5BA964}"/>
              </a:ext>
            </a:extLst>
          </p:cNvPr>
          <p:cNvSpPr txBox="1"/>
          <p:nvPr/>
        </p:nvSpPr>
        <p:spPr>
          <a:xfrm>
            <a:off x="10492854" y="6488668"/>
            <a:ext cx="16991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/>
              <a:t>BKIM/JLM/2026</a:t>
            </a:r>
            <a:endParaRPr lang="en-MY" dirty="0"/>
          </a:p>
        </p:txBody>
      </p:sp>
      <p:sp>
        <p:nvSpPr>
          <p:cNvPr id="9" name="Google Shape;84;p1">
            <a:extLst>
              <a:ext uri="{FF2B5EF4-FFF2-40B4-BE49-F238E27FC236}">
                <a16:creationId xmlns:a16="http://schemas.microsoft.com/office/drawing/2014/main" id="{83C8A4CF-A770-484B-BC6B-B619AE81D6FC}"/>
              </a:ext>
            </a:extLst>
          </p:cNvPr>
          <p:cNvSpPr txBox="1"/>
          <p:nvPr/>
        </p:nvSpPr>
        <p:spPr>
          <a:xfrm>
            <a:off x="1544156" y="107306"/>
            <a:ext cx="9297909" cy="64516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 dirty="0" err="1">
                <a:solidFill>
                  <a:schemeClr val="dk1"/>
                </a:solidFill>
                <a:latin typeface="Arial Rounded MT Bold" panose="020F0704030504030204" pitchFamily="34" charset="0"/>
                <a:ea typeface="Calibri" panose="020F0502020204030204"/>
                <a:cs typeface="Calibri" panose="020F0502020204030204"/>
                <a:sym typeface="Calibri" panose="020F0502020204030204"/>
              </a:rPr>
              <a:t>Permohonan</a:t>
            </a:r>
            <a:r>
              <a:rPr lang="en-US" sz="1800" b="1" i="0" u="none" strike="noStrike" cap="none" dirty="0">
                <a:solidFill>
                  <a:schemeClr val="dk1"/>
                </a:solidFill>
                <a:latin typeface="Arial Rounded MT Bold" panose="020F0704030504030204" pitchFamily="34" charset="0"/>
                <a:ea typeface="Calibri" panose="020F0502020204030204"/>
                <a:cs typeface="Calibri" panose="020F0502020204030204"/>
                <a:sym typeface="Calibri" panose="020F0502020204030204"/>
              </a:rPr>
              <a:t> </a:t>
            </a:r>
            <a:r>
              <a:rPr lang="en-US" sz="1800" b="1" i="0" u="none" strike="noStrike" cap="none" dirty="0" err="1">
                <a:solidFill>
                  <a:schemeClr val="dk1"/>
                </a:solidFill>
                <a:latin typeface="Arial Rounded MT Bold" panose="020F0704030504030204" pitchFamily="34" charset="0"/>
                <a:ea typeface="Calibri" panose="020F0502020204030204"/>
                <a:cs typeface="Calibri" panose="020F0502020204030204"/>
                <a:sym typeface="Calibri" panose="020F0502020204030204"/>
              </a:rPr>
              <a:t>keanggotaan</a:t>
            </a:r>
            <a:r>
              <a:rPr lang="en-US" sz="1800" b="1" i="0" u="none" strike="noStrike" cap="none" dirty="0">
                <a:solidFill>
                  <a:schemeClr val="dk1"/>
                </a:solidFill>
                <a:latin typeface="Arial Rounded MT Bold" panose="020F0704030504030204" pitchFamily="34" charset="0"/>
                <a:ea typeface="Calibri" panose="020F0502020204030204"/>
                <a:cs typeface="Calibri" panose="020F0502020204030204"/>
                <a:sym typeface="Calibri" panose="020F0502020204030204"/>
              </a:rPr>
              <a:t> </a:t>
            </a:r>
            <a:r>
              <a:rPr lang="en-US" b="1" dirty="0" err="1">
                <a:solidFill>
                  <a:schemeClr val="dk1"/>
                </a:solidFill>
                <a:latin typeface="Arial Rounded MT Bold" panose="020F0704030504030204" pitchFamily="34" charset="0"/>
                <a:ea typeface="Calibri" panose="020F0502020204030204"/>
                <a:cs typeface="Calibri" panose="020F0502020204030204"/>
                <a:sym typeface="Calibri" panose="020F0502020204030204"/>
              </a:rPr>
              <a:t>Selamat</a:t>
            </a:r>
            <a:r>
              <a:rPr lang="en-US" sz="1800" b="1" i="0" u="none" strike="noStrike" cap="none" dirty="0">
                <a:solidFill>
                  <a:schemeClr val="dk1"/>
                </a:solidFill>
                <a:latin typeface="Arial Rounded MT Bold" panose="020F0704030504030204" pitchFamily="34" charset="0"/>
                <a:ea typeface="Calibri" panose="020F0502020204030204"/>
                <a:cs typeface="Calibri" panose="020F0502020204030204"/>
                <a:sym typeface="Calibri" panose="020F0502020204030204"/>
              </a:rPr>
              <a:t> </a:t>
            </a:r>
            <a:r>
              <a:rPr lang="en-US" sz="1800" b="1" i="0" u="none" strike="noStrike" cap="none" dirty="0" err="1">
                <a:solidFill>
                  <a:schemeClr val="dk1"/>
                </a:solidFill>
                <a:latin typeface="Arial Rounded MT Bold" panose="020F0704030504030204" pitchFamily="34" charset="0"/>
                <a:ea typeface="Calibri" panose="020F0502020204030204"/>
                <a:cs typeface="Calibri" panose="020F0502020204030204"/>
                <a:sym typeface="Calibri" panose="020F0502020204030204"/>
              </a:rPr>
              <a:t>Tahun</a:t>
            </a:r>
            <a:r>
              <a:rPr lang="en-US" sz="1800" b="1" i="0" u="none" strike="noStrike" cap="none" dirty="0">
                <a:solidFill>
                  <a:schemeClr val="dk1"/>
                </a:solidFill>
                <a:latin typeface="Arial Rounded MT Bold" panose="020F0704030504030204" pitchFamily="34" charset="0"/>
                <a:ea typeface="Calibri" panose="020F0502020204030204"/>
                <a:cs typeface="Calibri" panose="020F0502020204030204"/>
                <a:sym typeface="Calibri" panose="020F0502020204030204"/>
              </a:rPr>
              <a:t> 2026</a:t>
            </a:r>
            <a:endParaRPr lang="en-US" sz="1800" b="0" i="0" u="none" strike="noStrike" cap="none" dirty="0">
              <a:solidFill>
                <a:schemeClr val="dk1"/>
              </a:solidFill>
              <a:latin typeface="Arial Rounded MT Bold" panose="020F0704030504030204" pitchFamily="34" charset="0"/>
              <a:ea typeface="Calibri" panose="020F0502020204030204"/>
              <a:cs typeface="Calibri" panose="020F0502020204030204"/>
              <a:sym typeface="Calibri" panose="020F0502020204030204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1" u="none" strike="noStrike" cap="none" dirty="0">
                <a:solidFill>
                  <a:schemeClr val="dk1"/>
                </a:solidFill>
                <a:latin typeface="Arial Rounded MT Bold" panose="020F0704030504030204" pitchFamily="34" charset="0"/>
                <a:ea typeface="Calibri" panose="020F0502020204030204"/>
                <a:cs typeface="Calibri" panose="020F0502020204030204"/>
                <a:sym typeface="Calibri" panose="020F0502020204030204"/>
              </a:rPr>
              <a:t>Application for Safe Manning Year 2026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C9C3B4DC-B3BC-4AF7-B0DA-E0A23265316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76557154"/>
              </p:ext>
            </p:extLst>
          </p:nvPr>
        </p:nvGraphicFramePr>
        <p:xfrm>
          <a:off x="647418" y="863888"/>
          <a:ext cx="3198694" cy="515298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59948">
                  <a:extLst>
                    <a:ext uri="{9D8B030D-6E8A-4147-A177-3AD203B41FA5}">
                      <a16:colId xmlns:a16="http://schemas.microsoft.com/office/drawing/2014/main" val="1537630465"/>
                    </a:ext>
                  </a:extLst>
                </a:gridCol>
                <a:gridCol w="1538746">
                  <a:extLst>
                    <a:ext uri="{9D8B030D-6E8A-4147-A177-3AD203B41FA5}">
                      <a16:colId xmlns:a16="http://schemas.microsoft.com/office/drawing/2014/main" val="3784715122"/>
                    </a:ext>
                  </a:extLst>
                </a:gridCol>
              </a:tblGrid>
              <a:tr h="486740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BULAN</a:t>
                      </a:r>
                      <a:endParaRPr lang="en-MY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2026</a:t>
                      </a:r>
                      <a:endParaRPr lang="en-MY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68017452"/>
                  </a:ext>
                </a:extLst>
              </a:tr>
              <a:tr h="358942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u="none" strike="noStrike" cap="none" dirty="0"/>
                        <a:t>JANUARI</a:t>
                      </a:r>
                      <a:endParaRPr sz="1600" u="none" strike="noStrike" cap="none" dirty="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u="none" strike="noStrike" cap="none" dirty="0"/>
                        <a:t>132</a:t>
                      </a:r>
                      <a:endParaRPr sz="1600" u="none" strike="noStrike" cap="none" dirty="0"/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2014409336"/>
                  </a:ext>
                </a:extLst>
              </a:tr>
              <a:tr h="358942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u="none" strike="noStrike" cap="none" dirty="0"/>
                        <a:t>FEBRUARI</a:t>
                      </a:r>
                      <a:endParaRPr sz="1600" u="none" strike="noStrike" cap="none" dirty="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 u="none" strike="noStrike" cap="none" dirty="0"/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3720328400"/>
                  </a:ext>
                </a:extLst>
              </a:tr>
              <a:tr h="358942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u="none" strike="noStrike" cap="none" dirty="0"/>
                        <a:t>MAC</a:t>
                      </a:r>
                      <a:endParaRPr sz="1600" u="none" strike="noStrike" cap="none" dirty="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 u="none" strike="noStrike" cap="none" dirty="0"/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544185305"/>
                  </a:ext>
                </a:extLst>
              </a:tr>
              <a:tr h="358942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u="none" strike="noStrike" cap="none" dirty="0"/>
                        <a:t>APRIL</a:t>
                      </a:r>
                      <a:endParaRPr sz="1600" u="none" strike="noStrike" cap="none" dirty="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 u="none" strike="noStrike" cap="none" dirty="0"/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4201431502"/>
                  </a:ext>
                </a:extLst>
              </a:tr>
              <a:tr h="358942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u="none" strike="noStrike" cap="none" dirty="0"/>
                        <a:t>MEI</a:t>
                      </a:r>
                      <a:endParaRPr sz="1600" u="none" strike="noStrike" cap="none" dirty="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 u="none" strike="noStrike" cap="none" dirty="0"/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471751945"/>
                  </a:ext>
                </a:extLst>
              </a:tr>
              <a:tr h="358942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u="none" strike="noStrike" cap="none" dirty="0"/>
                        <a:t>JUN</a:t>
                      </a:r>
                      <a:endParaRPr sz="1600" u="none" strike="noStrike" cap="none" dirty="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 u="none" strike="noStrike" cap="none" dirty="0"/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2473696154"/>
                  </a:ext>
                </a:extLst>
              </a:tr>
              <a:tr h="358942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u="none" strike="noStrike" cap="none" dirty="0"/>
                        <a:t>JULAI</a:t>
                      </a:r>
                      <a:endParaRPr sz="1600" u="none" strike="noStrike" cap="none" dirty="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US" sz="1600" u="none" strike="noStrike" cap="none" dirty="0"/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3719441594"/>
                  </a:ext>
                </a:extLst>
              </a:tr>
              <a:tr h="358942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u="none" strike="noStrike" cap="none" dirty="0"/>
                        <a:t>OGOS</a:t>
                      </a:r>
                      <a:endParaRPr sz="1600" u="none" strike="noStrike" cap="none" dirty="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US" sz="1600" u="none" strike="noStrike" cap="none" dirty="0"/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508691708"/>
                  </a:ext>
                </a:extLst>
              </a:tr>
              <a:tr h="358942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u="none" strike="noStrike" cap="none" dirty="0"/>
                        <a:t>SEPTEMBER</a:t>
                      </a:r>
                      <a:endParaRPr sz="1600" u="none" strike="noStrike" cap="none" dirty="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US" sz="1600" u="none" strike="noStrike" cap="none" dirty="0"/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343034468"/>
                  </a:ext>
                </a:extLst>
              </a:tr>
              <a:tr h="358942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u="none" strike="noStrike" cap="none" dirty="0"/>
                        <a:t>OKTOBER</a:t>
                      </a:r>
                      <a:endParaRPr sz="1600" u="none" strike="noStrike" cap="none" dirty="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US" sz="1600" u="none" strike="noStrike" cap="none" dirty="0"/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167042731"/>
                  </a:ext>
                </a:extLst>
              </a:tr>
              <a:tr h="358942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u="none" strike="noStrike" cap="none" dirty="0"/>
                        <a:t>NOVEMBER</a:t>
                      </a:r>
                      <a:endParaRPr sz="1600" u="none" strike="noStrike" cap="none" dirty="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US" sz="1600" u="none" strike="noStrike" cap="none" dirty="0"/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4029866809"/>
                  </a:ext>
                </a:extLst>
              </a:tr>
              <a:tr h="358942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u="none" strike="noStrike" cap="none" dirty="0"/>
                        <a:t>DISEMBER</a:t>
                      </a:r>
                      <a:endParaRPr sz="1600" u="none" strike="noStrike" cap="none" dirty="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US" sz="1600" u="none" strike="noStrike" cap="none" dirty="0"/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954914537"/>
                  </a:ext>
                </a:extLst>
              </a:tr>
              <a:tr h="358942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b="1" u="none" strike="noStrike" cap="none" dirty="0"/>
                        <a:t>JUMLAH</a:t>
                      </a:r>
                      <a:endParaRPr sz="1600" b="1" u="none" strike="noStrike" cap="none" dirty="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b="1" u="none" strike="noStrike" cap="none" dirty="0"/>
                        <a:t>132</a:t>
                      </a:r>
                      <a:endParaRPr sz="1600" b="1" u="none" strike="noStrike" cap="none" dirty="0"/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3742426200"/>
                  </a:ext>
                </a:extLst>
              </a:tr>
            </a:tbl>
          </a:graphicData>
        </a:graphic>
      </p:graphicFrame>
      <p:graphicFrame>
        <p:nvGraphicFramePr>
          <p:cNvPr id="17" name="Table 16">
            <a:extLst>
              <a:ext uri="{FF2B5EF4-FFF2-40B4-BE49-F238E27FC236}">
                <a16:creationId xmlns:a16="http://schemas.microsoft.com/office/drawing/2014/main" id="{1E0789A4-BBB1-4C60-A4A4-5FFB444F56D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16114980"/>
              </p:ext>
            </p:extLst>
          </p:nvPr>
        </p:nvGraphicFramePr>
        <p:xfrm>
          <a:off x="4277685" y="863887"/>
          <a:ext cx="6418278" cy="515299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63289">
                  <a:extLst>
                    <a:ext uri="{9D8B030D-6E8A-4147-A177-3AD203B41FA5}">
                      <a16:colId xmlns:a16="http://schemas.microsoft.com/office/drawing/2014/main" val="2843414934"/>
                    </a:ext>
                  </a:extLst>
                </a:gridCol>
                <a:gridCol w="1169569">
                  <a:extLst>
                    <a:ext uri="{9D8B030D-6E8A-4147-A177-3AD203B41FA5}">
                      <a16:colId xmlns:a16="http://schemas.microsoft.com/office/drawing/2014/main" val="2685449860"/>
                    </a:ext>
                  </a:extLst>
                </a:gridCol>
                <a:gridCol w="1486089">
                  <a:extLst>
                    <a:ext uri="{9D8B030D-6E8A-4147-A177-3AD203B41FA5}">
                      <a16:colId xmlns:a16="http://schemas.microsoft.com/office/drawing/2014/main" val="2890096018"/>
                    </a:ext>
                  </a:extLst>
                </a:gridCol>
                <a:gridCol w="1135584">
                  <a:extLst>
                    <a:ext uri="{9D8B030D-6E8A-4147-A177-3AD203B41FA5}">
                      <a16:colId xmlns:a16="http://schemas.microsoft.com/office/drawing/2014/main" val="2421905329"/>
                    </a:ext>
                  </a:extLst>
                </a:gridCol>
                <a:gridCol w="1263747">
                  <a:extLst>
                    <a:ext uri="{9D8B030D-6E8A-4147-A177-3AD203B41FA5}">
                      <a16:colId xmlns:a16="http://schemas.microsoft.com/office/drawing/2014/main" val="488928728"/>
                    </a:ext>
                  </a:extLst>
                </a:gridCol>
              </a:tblGrid>
              <a:tr h="491165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BULAN</a:t>
                      </a:r>
                      <a:endParaRPr lang="en-MY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MY" sz="1050" b="1" dirty="0" err="1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Browallia New" panose="020B0502040204020203" pitchFamily="34" charset="-34"/>
                        </a:rPr>
                        <a:t>Domestik</a:t>
                      </a:r>
                      <a:r>
                        <a:rPr lang="en-MY" sz="1050" b="1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Browallia New" panose="020B0502040204020203" pitchFamily="34" charset="-34"/>
                        </a:rPr>
                        <a:t>/</a:t>
                      </a:r>
                      <a:endParaRPr lang="en-MY" sz="105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MY" sz="1050" b="1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Browallia New" panose="020B0502040204020203" pitchFamily="34" charset="-34"/>
                        </a:rPr>
                        <a:t>Domestic</a:t>
                      </a:r>
                      <a:endParaRPr lang="en-MY" sz="105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300" marR="11430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MY" sz="1050" b="1" dirty="0" err="1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Browallia New" panose="020B0502040204020203" pitchFamily="34" charset="-34"/>
                        </a:rPr>
                        <a:t>Pesisiran</a:t>
                      </a:r>
                      <a:r>
                        <a:rPr lang="en-MY" sz="1050" b="1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Browallia New" panose="020B0502040204020203" pitchFamily="34" charset="-34"/>
                        </a:rPr>
                        <a:t> Pantai/</a:t>
                      </a:r>
                      <a:endParaRPr lang="en-MY" sz="105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MY" sz="1050" b="1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Browallia New" panose="020B0502040204020203" pitchFamily="34" charset="-34"/>
                        </a:rPr>
                        <a:t>Near Coastal</a:t>
                      </a:r>
                      <a:endParaRPr lang="en-MY" sz="105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300" marR="11430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MY" sz="1050" b="1" dirty="0" err="1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Browallia New" panose="020B0502040204020203" pitchFamily="34" charset="-34"/>
                        </a:rPr>
                        <a:t>Tanpa</a:t>
                      </a:r>
                      <a:r>
                        <a:rPr lang="en-MY" sz="1050" b="1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Browallia New" panose="020B0502040204020203" pitchFamily="34" charset="-34"/>
                        </a:rPr>
                        <a:t> Had/</a:t>
                      </a:r>
                      <a:endParaRPr lang="en-MY" sz="105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MY" sz="1050" b="1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Browallia New" panose="020B0502040204020203" pitchFamily="34" charset="-34"/>
                        </a:rPr>
                        <a:t>Unlimited</a:t>
                      </a:r>
                      <a:endParaRPr lang="en-MY" sz="105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MY" sz="1050" b="1" i="1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Browallia New" panose="020B0502040204020203" pitchFamily="34" charset="-34"/>
                        </a:rPr>
                        <a:t> </a:t>
                      </a:r>
                      <a:endParaRPr lang="en-MY" sz="105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MY" sz="1050" b="1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Browallia New" panose="020B0502040204020203" pitchFamily="34" charset="-34"/>
                        </a:rPr>
                        <a:t>Lain-lain/Other</a:t>
                      </a:r>
                      <a:endParaRPr lang="en-MY" sz="105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1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Browallia New" panose="020B0502040204020203" pitchFamily="34" charset="-34"/>
                        </a:rPr>
                        <a:t>(Domestic)</a:t>
                      </a:r>
                      <a:endParaRPr lang="en-MY" sz="105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679661955"/>
                  </a:ext>
                </a:extLst>
              </a:tr>
              <a:tr h="358602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u="none" strike="noStrike" cap="none" dirty="0"/>
                        <a:t>JANUARI</a:t>
                      </a:r>
                      <a:endParaRPr sz="1600" u="none" strike="noStrike" cap="none" dirty="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u="none" strike="noStrike" cap="none" dirty="0"/>
                        <a:t>70</a:t>
                      </a:r>
                      <a:endParaRPr sz="1600" u="none" strike="noStrike" cap="none" dirty="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u="none" strike="noStrike" cap="none" dirty="0"/>
                        <a:t>43</a:t>
                      </a:r>
                      <a:endParaRPr sz="1600" u="none" strike="noStrike" cap="none" dirty="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u="none" strike="noStrike" cap="none" dirty="0"/>
                        <a:t>15</a:t>
                      </a:r>
                      <a:endParaRPr sz="1600" u="none" strike="noStrike" cap="none" dirty="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u="none" strike="noStrike" cap="none" dirty="0"/>
                        <a:t>4</a:t>
                      </a:r>
                      <a:endParaRPr sz="1600" u="none" strike="noStrike" cap="none" dirty="0"/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2637391762"/>
                  </a:ext>
                </a:extLst>
              </a:tr>
              <a:tr h="358602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u="none" strike="noStrike" cap="none" dirty="0"/>
                        <a:t>FEBRUARI</a:t>
                      </a:r>
                      <a:endParaRPr sz="1600" u="none" strike="noStrike" cap="none" dirty="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 u="none" strike="noStrike" cap="none" dirty="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 u="none" strike="noStrike" cap="none" dirty="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 u="none" strike="noStrike" cap="none" dirty="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 u="none" strike="noStrike" cap="none" dirty="0"/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225371800"/>
                  </a:ext>
                </a:extLst>
              </a:tr>
              <a:tr h="358602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u="none" strike="noStrike" cap="none" dirty="0"/>
                        <a:t>MAC</a:t>
                      </a:r>
                      <a:endParaRPr sz="1600" u="none" strike="noStrike" cap="none" dirty="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 u="none" strike="noStrike" cap="none" dirty="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 u="none" strike="noStrike" cap="none" dirty="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 u="none" strike="noStrike" cap="none" dirty="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 u="none" strike="noStrike" cap="none" dirty="0"/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225625693"/>
                  </a:ext>
                </a:extLst>
              </a:tr>
              <a:tr h="358602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u="none" strike="noStrike" cap="none" dirty="0"/>
                        <a:t>APRIL</a:t>
                      </a:r>
                      <a:endParaRPr sz="1600" u="none" strike="noStrike" cap="none" dirty="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 u="none" strike="noStrike" cap="none" dirty="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 u="none" strike="noStrike" cap="none" dirty="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 u="none" strike="noStrike" cap="none" dirty="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 u="none" strike="noStrike" cap="none" dirty="0"/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698316484"/>
                  </a:ext>
                </a:extLst>
              </a:tr>
              <a:tr h="358602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u="none" strike="noStrike" cap="none" dirty="0"/>
                        <a:t>MEI</a:t>
                      </a:r>
                      <a:endParaRPr sz="1600" u="none" strike="noStrike" cap="none" dirty="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 u="none" strike="noStrike" cap="none" dirty="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 u="none" strike="noStrike" cap="none" dirty="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 u="none" strike="noStrike" cap="none" dirty="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 u="none" strike="noStrike" cap="none" dirty="0"/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3863805250"/>
                  </a:ext>
                </a:extLst>
              </a:tr>
              <a:tr h="358602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u="none" strike="noStrike" cap="none" dirty="0"/>
                        <a:t>JUN</a:t>
                      </a:r>
                      <a:endParaRPr sz="1600" u="none" strike="noStrike" cap="none" dirty="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 u="none" strike="noStrike" cap="none" dirty="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 u="none" strike="noStrike" cap="none" dirty="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 u="none" strike="noStrike" cap="none" dirty="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 u="none" strike="noStrike" cap="none" dirty="0"/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893607255"/>
                  </a:ext>
                </a:extLst>
              </a:tr>
              <a:tr h="358602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u="none" strike="noStrike" cap="none" dirty="0"/>
                        <a:t>JULAI</a:t>
                      </a:r>
                      <a:endParaRPr sz="1600" u="none" strike="noStrike" cap="none" dirty="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US" sz="1600" u="none" strike="noStrike" cap="none" dirty="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US" sz="1600" u="none" strike="noStrike" cap="none" dirty="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US" sz="1600" u="none" strike="noStrike" cap="none" dirty="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US" sz="1600" u="none" strike="noStrike" cap="none" dirty="0"/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458195635"/>
                  </a:ext>
                </a:extLst>
              </a:tr>
              <a:tr h="358602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u="none" strike="noStrike" cap="none" dirty="0"/>
                        <a:t>OGOS</a:t>
                      </a:r>
                      <a:endParaRPr sz="1600" u="none" strike="noStrike" cap="none" dirty="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US" sz="1600" u="none" strike="noStrike" cap="none" dirty="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US" sz="1600" u="none" strike="noStrike" cap="none" dirty="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US" sz="1600" u="none" strike="noStrike" cap="none" dirty="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US" sz="1600" u="none" strike="noStrike" cap="none" dirty="0"/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385608667"/>
                  </a:ext>
                </a:extLst>
              </a:tr>
              <a:tr h="358602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u="none" strike="noStrike" cap="none" dirty="0"/>
                        <a:t>SEPTEMBER</a:t>
                      </a:r>
                      <a:endParaRPr sz="1600" u="none" strike="noStrike" cap="none" dirty="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US" sz="1600" u="none" strike="noStrike" cap="none" dirty="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US" sz="1600" u="none" strike="noStrike" cap="none" dirty="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US" sz="1600" u="none" strike="noStrike" cap="none" dirty="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US" sz="1600" u="none" strike="noStrike" cap="none" dirty="0"/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926991444"/>
                  </a:ext>
                </a:extLst>
              </a:tr>
              <a:tr h="358602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u="none" strike="noStrike" cap="none" dirty="0"/>
                        <a:t>OKTOBER</a:t>
                      </a:r>
                      <a:endParaRPr sz="1600" u="none" strike="noStrike" cap="none" dirty="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US" sz="1600" u="none" strike="noStrike" cap="none" dirty="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US" sz="1600" u="none" strike="noStrike" cap="none" dirty="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US" sz="1600" u="none" strike="noStrike" cap="none" dirty="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US" sz="1600" u="none" strike="noStrike" cap="none" dirty="0"/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109755069"/>
                  </a:ext>
                </a:extLst>
              </a:tr>
              <a:tr h="358602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u="none" strike="noStrike" cap="none" dirty="0"/>
                        <a:t>NOVEMBER</a:t>
                      </a:r>
                      <a:endParaRPr sz="1600" u="none" strike="noStrike" cap="none" dirty="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US" sz="1600" u="none" strike="noStrike" cap="none" dirty="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US" sz="1600" u="none" strike="noStrike" cap="none" dirty="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US" sz="1600" u="none" strike="noStrike" cap="none" dirty="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US" sz="1600" u="none" strike="noStrike" cap="none" dirty="0"/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228962871"/>
                  </a:ext>
                </a:extLst>
              </a:tr>
              <a:tr h="358602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u="none" strike="noStrike" cap="none" dirty="0"/>
                        <a:t>DISEMBER</a:t>
                      </a:r>
                      <a:endParaRPr sz="1600" u="none" strike="noStrike" cap="none" dirty="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US" sz="1600" u="none" strike="noStrike" cap="none" dirty="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US" sz="1600" u="none" strike="noStrike" cap="none" dirty="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US" sz="1600" u="none" strike="noStrike" cap="none" dirty="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US" sz="1600" u="none" strike="noStrike" cap="none" dirty="0"/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3735828770"/>
                  </a:ext>
                </a:extLst>
              </a:tr>
              <a:tr h="358602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b="1" u="none" strike="noStrike" cap="none" dirty="0"/>
                        <a:t>JUMLAH</a:t>
                      </a:r>
                      <a:endParaRPr sz="1600" b="1" u="none" strike="noStrike" cap="none" dirty="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b="1" u="none" strike="noStrike" cap="none" dirty="0"/>
                        <a:t>70</a:t>
                      </a:r>
                      <a:endParaRPr sz="1600" b="1" u="none" strike="noStrike" cap="none" dirty="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b="1" u="none" strike="noStrike" cap="none" dirty="0"/>
                        <a:t>43</a:t>
                      </a:r>
                      <a:endParaRPr sz="1600" b="1" u="none" strike="noStrike" cap="none" dirty="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b="1" u="none" strike="noStrike" cap="none" dirty="0"/>
                        <a:t>15</a:t>
                      </a:r>
                      <a:endParaRPr sz="1600" b="1" u="none" strike="noStrike" cap="none" dirty="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b="1" u="none" strike="noStrike" cap="none" dirty="0"/>
                        <a:t>4</a:t>
                      </a:r>
                      <a:endParaRPr sz="1600" b="1" u="none" strike="noStrike" cap="none" dirty="0"/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55704634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2506207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345</TotalTime>
  <Words>74</Words>
  <Application>Microsoft Office PowerPoint</Application>
  <PresentationFormat>Widescreen</PresentationFormat>
  <Paragraphs>51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9" baseType="lpstr">
      <vt:lpstr>Arial</vt:lpstr>
      <vt:lpstr>Arial Rounded MT Bold</vt:lpstr>
      <vt:lpstr>Bookman Old Style</vt:lpstr>
      <vt:lpstr>Browallia New</vt:lpstr>
      <vt:lpstr>Calibri</vt:lpstr>
      <vt:lpstr>Calibri Light</vt:lpstr>
      <vt:lpstr>Times New Roman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JLM-WS-001</dc:creator>
  <cp:lastModifiedBy>JLM-WS-001</cp:lastModifiedBy>
  <cp:revision>21</cp:revision>
  <dcterms:created xsi:type="dcterms:W3CDTF">2026-02-06T08:16:13Z</dcterms:created>
  <dcterms:modified xsi:type="dcterms:W3CDTF">2026-02-09T06:59:56Z</dcterms:modified>
</cp:coreProperties>
</file>