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78" r:id="rId3"/>
    <p:sldId id="280" r:id="rId4"/>
    <p:sldId id="282" r:id="rId5"/>
    <p:sldId id="279" r:id="rId6"/>
    <p:sldId id="270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7" autoAdjust="0"/>
    <p:restoredTop sz="83791" autoAdjust="0"/>
  </p:normalViewPr>
  <p:slideViewPr>
    <p:cSldViewPr snapToGrid="0">
      <p:cViewPr varScale="1">
        <p:scale>
          <a:sx n="89" d="100"/>
          <a:sy n="89" d="100"/>
        </p:scale>
        <p:origin x="11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JENIS KAPAL YANG MELAPOR KE VTS KLANG BAGI JANUARI - NOVEMBER 2024</a:t>
            </a:r>
            <a:endParaRPr lang="en-MY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4068725717719689"/>
          <c:y val="0.18704876533568443"/>
          <c:w val="0.70663746170420416"/>
          <c:h val="0.699482965375261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Sheet1!$N$1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047121062992156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2EC-4FDD-9FB0-0C585F2AF474}"/>
                </c:ext>
              </c:extLst>
            </c:dLbl>
            <c:dLbl>
              <c:idx val="4"/>
              <c:layout>
                <c:manualLayout>
                  <c:x val="-1.132381889763780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EC-4FDD-9FB0-0C585F2AF474}"/>
                </c:ext>
              </c:extLst>
            </c:dLbl>
            <c:dLbl>
              <c:idx val="5"/>
              <c:layout>
                <c:manualLayout>
                  <c:x val="2.8202509842519688E-3"/>
                  <c:y val="-1.69618971681645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EC-4FDD-9FB0-0C585F2AF474}"/>
                </c:ext>
              </c:extLst>
            </c:dLbl>
            <c:dLbl>
              <c:idx val="6"/>
              <c:layout>
                <c:manualLayout>
                  <c:x val="4.3827509842519702E-3"/>
                  <c:y val="-1.69618971681645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EC-4FDD-9FB0-0C585F2AF474}"/>
                </c:ext>
              </c:extLst>
            </c:dLbl>
            <c:dLbl>
              <c:idx val="7"/>
              <c:layout>
                <c:manualLayout>
                  <c:x val="4.2812500000000021E-3"/>
                  <c:y val="-1.27214228761233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2EC-4FDD-9FB0-0C585F2AF474}"/>
                </c:ext>
              </c:extLst>
            </c:dLbl>
            <c:dLbl>
              <c:idx val="8"/>
              <c:layout>
                <c:manualLayout>
                  <c:x val="-1.8672490157480319E-3"/>
                  <c:y val="-8.48094858408226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EC-4FDD-9FB0-0C585F2AF474}"/>
                </c:ext>
              </c:extLst>
            </c:dLbl>
            <c:dLbl>
              <c:idx val="9"/>
              <c:layout>
                <c:manualLayout>
                  <c:x val="1.1562499999999429E-3"/>
                  <c:y val="-6.3607114380616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2EC-4FDD-9FB0-0C585F2AF474}"/>
                </c:ext>
              </c:extLst>
            </c:dLbl>
            <c:dLbl>
              <c:idx val="10"/>
              <c:layout>
                <c:manualLayout>
                  <c:x val="2.7187499999998853E-3"/>
                  <c:y val="-4.24047429204117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EC-4FDD-9FB0-0C585F2AF474}"/>
                </c:ext>
              </c:extLst>
            </c:dLbl>
            <c:dLbl>
              <c:idx val="11"/>
              <c:layout>
                <c:manualLayout>
                  <c:x val="2.7187500000000002E-3"/>
                  <c:y val="-1.27214228761233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2EC-4FDD-9FB0-0C585F2AF474}"/>
                </c:ext>
              </c:extLst>
            </c:dLbl>
            <c:dLbl>
              <c:idx val="12"/>
              <c:layout>
                <c:manualLayout>
                  <c:x val="2.7187500000000002E-3"/>
                  <c:y val="-8.48094858408226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2EC-4FDD-9FB0-0C585F2AF474}"/>
                </c:ext>
              </c:extLst>
            </c:dLbl>
            <c:dLbl>
              <c:idx val="13"/>
              <c:layout>
                <c:manualLayout>
                  <c:x val="4.2812500000000021E-3"/>
                  <c:y val="-1.80220157411748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421875000000001E-2"/>
                      <c:h val="1.82552418272370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E2EC-4FDD-9FB0-0C585F2AF474}"/>
                </c:ext>
              </c:extLst>
            </c:dLbl>
            <c:dLbl>
              <c:idx val="14"/>
              <c:layout>
                <c:manualLayout>
                  <c:x val="4.8409059496774135E-3"/>
                  <c:y val="-1.06011857301028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2EC-4FDD-9FB0-0C585F2AF4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LIVESTOCK CARRIER</c:v>
                </c:pt>
                <c:pt idx="1">
                  <c:v>GOV/ NAVY VESSEL</c:v>
                </c:pt>
                <c:pt idx="2">
                  <c:v>FISHING VESSEL</c:v>
                </c:pt>
                <c:pt idx="3">
                  <c:v>TUG/ TOW VESSEL</c:v>
                </c:pt>
                <c:pt idx="4">
                  <c:v>PASSENGER VESSEL</c:v>
                </c:pt>
                <c:pt idx="5">
                  <c:v>OTHERS</c:v>
                </c:pt>
                <c:pt idx="6">
                  <c:v>LNG CARRIER</c:v>
                </c:pt>
                <c:pt idx="7">
                  <c:v>RORO / CAR CARRIER</c:v>
                </c:pt>
                <c:pt idx="8">
                  <c:v>LPG CARRIER</c:v>
                </c:pt>
                <c:pt idx="9">
                  <c:v>CARGO VESSEL</c:v>
                </c:pt>
                <c:pt idx="10">
                  <c:v>VLCC/ DEEP DRAFT CR</c:v>
                </c:pt>
                <c:pt idx="11">
                  <c:v>BULK CARRIER</c:v>
                </c:pt>
                <c:pt idx="12">
                  <c:v>TANKER VESSEL</c:v>
                </c:pt>
                <c:pt idx="13">
                  <c:v>CONTAINER VESSEL</c:v>
                </c:pt>
                <c:pt idx="14">
                  <c:v>TOTAL</c:v>
                </c:pt>
              </c:strCache>
            </c:strRef>
          </c:cat>
          <c:val>
            <c:numRef>
              <c:f>Sheet1!$N$2:$N$16</c:f>
              <c:numCache>
                <c:formatCode>#,##0</c:formatCode>
                <c:ptCount val="15"/>
                <c:pt idx="0">
                  <c:v>26</c:v>
                </c:pt>
                <c:pt idx="1">
                  <c:v>98</c:v>
                </c:pt>
                <c:pt idx="2">
                  <c:v>328</c:v>
                </c:pt>
                <c:pt idx="3">
                  <c:v>430</c:v>
                </c:pt>
                <c:pt idx="4">
                  <c:v>1581</c:v>
                </c:pt>
                <c:pt idx="5">
                  <c:v>1358</c:v>
                </c:pt>
                <c:pt idx="6">
                  <c:v>2071</c:v>
                </c:pt>
                <c:pt idx="7">
                  <c:v>2087</c:v>
                </c:pt>
                <c:pt idx="8">
                  <c:v>2531</c:v>
                </c:pt>
                <c:pt idx="9">
                  <c:v>7313</c:v>
                </c:pt>
                <c:pt idx="10">
                  <c:v>8893</c:v>
                </c:pt>
                <c:pt idx="11">
                  <c:v>17884</c:v>
                </c:pt>
                <c:pt idx="12">
                  <c:v>18617</c:v>
                </c:pt>
                <c:pt idx="13">
                  <c:v>22842</c:v>
                </c:pt>
                <c:pt idx="14">
                  <c:v>86059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EC-4FDD-9FB0-0C585F2AF4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8337792"/>
        <c:axId val="128339328"/>
      </c:barChart>
      <c:catAx>
        <c:axId val="128337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39328"/>
        <c:crosses val="autoZero"/>
        <c:auto val="1"/>
        <c:lblAlgn val="ctr"/>
        <c:lblOffset val="100"/>
        <c:noMultiLvlLbl val="0"/>
      </c:catAx>
      <c:valAx>
        <c:axId val="128339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37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57998406623758E-2"/>
          <c:y val="0.15478799791375752"/>
          <c:w val="0.89052977316382942"/>
          <c:h val="0.63190918970755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Sheet1!$D$8</c:f>
              <c:strCache>
                <c:ptCount val="1"/>
                <c:pt idx="0">
                  <c:v>MY PKG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Sheet1!$E$7:$O$7</c:f>
              <c:strCache>
                <c:ptCount val="11"/>
                <c:pt idx="0">
                  <c:v>JAN</c:v>
                </c:pt>
                <c:pt idx="1">
                  <c:v>FEB 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Sheet1!$E$8:$O$8</c:f>
              <c:numCache>
                <c:formatCode>General</c:formatCode>
                <c:ptCount val="11"/>
                <c:pt idx="0">
                  <c:v>966</c:v>
                </c:pt>
                <c:pt idx="1">
                  <c:v>873</c:v>
                </c:pt>
                <c:pt idx="2">
                  <c:v>911</c:v>
                </c:pt>
                <c:pt idx="3">
                  <c:v>949</c:v>
                </c:pt>
                <c:pt idx="4">
                  <c:v>976</c:v>
                </c:pt>
                <c:pt idx="5">
                  <c:v>948</c:v>
                </c:pt>
                <c:pt idx="6">
                  <c:v>995</c:v>
                </c:pt>
                <c:pt idx="7">
                  <c:v>1042</c:v>
                </c:pt>
                <c:pt idx="8">
                  <c:v>981</c:v>
                </c:pt>
                <c:pt idx="9">
                  <c:v>1083</c:v>
                </c:pt>
                <c:pt idx="10">
                  <c:v>1046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6-4815-80D6-3E6CB7A20EB6}"/>
            </c:ext>
          </c:extLst>
        </c:ser>
        <c:ser>
          <c:idx val="1"/>
          <c:order val="1"/>
          <c:tx>
            <c:strRef>
              <c:f>Sheet1!$D$9</c:f>
              <c:strCache>
                <c:ptCount val="1"/>
                <c:pt idx="0">
                  <c:v>MY PDI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Sheet1!$E$7:$O$7</c:f>
              <c:strCache>
                <c:ptCount val="11"/>
                <c:pt idx="0">
                  <c:v>JAN</c:v>
                </c:pt>
                <c:pt idx="1">
                  <c:v>FEB 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Sheet1!$E$9:$O$9</c:f>
              <c:numCache>
                <c:formatCode>General</c:formatCode>
                <c:ptCount val="11"/>
                <c:pt idx="0">
                  <c:v>73</c:v>
                </c:pt>
                <c:pt idx="1">
                  <c:v>89</c:v>
                </c:pt>
                <c:pt idx="2">
                  <c:v>77</c:v>
                </c:pt>
                <c:pt idx="3">
                  <c:v>90</c:v>
                </c:pt>
                <c:pt idx="4">
                  <c:v>87</c:v>
                </c:pt>
                <c:pt idx="5">
                  <c:v>82</c:v>
                </c:pt>
                <c:pt idx="6">
                  <c:v>79</c:v>
                </c:pt>
                <c:pt idx="7">
                  <c:v>83</c:v>
                </c:pt>
                <c:pt idx="8">
                  <c:v>70</c:v>
                </c:pt>
                <c:pt idx="9">
                  <c:v>72</c:v>
                </c:pt>
                <c:pt idx="10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06-4815-80D6-3E6CB7A20EB6}"/>
            </c:ext>
          </c:extLst>
        </c:ser>
        <c:ser>
          <c:idx val="2"/>
          <c:order val="2"/>
          <c:tx>
            <c:strRef>
              <c:f>Sheet1!$D$10</c:f>
              <c:strCache>
                <c:ptCount val="1"/>
                <c:pt idx="0">
                  <c:v>MY MKZ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Sheet1!$E$7:$O$7</c:f>
              <c:strCache>
                <c:ptCount val="11"/>
                <c:pt idx="0">
                  <c:v>JAN</c:v>
                </c:pt>
                <c:pt idx="1">
                  <c:v>FEB 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Sheet1!$E$10:$O$10</c:f>
              <c:numCache>
                <c:formatCode>General</c:formatCode>
                <c:ptCount val="11"/>
                <c:pt idx="0">
                  <c:v>172</c:v>
                </c:pt>
                <c:pt idx="1">
                  <c:v>165</c:v>
                </c:pt>
                <c:pt idx="2">
                  <c:v>188</c:v>
                </c:pt>
                <c:pt idx="3">
                  <c:v>184</c:v>
                </c:pt>
                <c:pt idx="4">
                  <c:v>188</c:v>
                </c:pt>
                <c:pt idx="5">
                  <c:v>186</c:v>
                </c:pt>
                <c:pt idx="6">
                  <c:v>169</c:v>
                </c:pt>
                <c:pt idx="7">
                  <c:v>149</c:v>
                </c:pt>
                <c:pt idx="8">
                  <c:v>138</c:v>
                </c:pt>
                <c:pt idx="9">
                  <c:v>153</c:v>
                </c:pt>
                <c:pt idx="10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06-4815-80D6-3E6CB7A20EB6}"/>
            </c:ext>
          </c:extLst>
        </c:ser>
        <c:ser>
          <c:idx val="3"/>
          <c:order val="3"/>
          <c:tx>
            <c:strRef>
              <c:f>Sheet1!$D$11</c:f>
              <c:strCache>
                <c:ptCount val="1"/>
                <c:pt idx="0">
                  <c:v>MY TPP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Sheet1!$E$7:$O$7</c:f>
              <c:strCache>
                <c:ptCount val="11"/>
                <c:pt idx="0">
                  <c:v>JAN</c:v>
                </c:pt>
                <c:pt idx="1">
                  <c:v>FEB 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Sheet1!$E$11:$O$11</c:f>
              <c:numCache>
                <c:formatCode>General</c:formatCode>
                <c:ptCount val="11"/>
                <c:pt idx="0">
                  <c:v>137</c:v>
                </c:pt>
                <c:pt idx="1">
                  <c:v>131</c:v>
                </c:pt>
                <c:pt idx="2">
                  <c:v>142</c:v>
                </c:pt>
                <c:pt idx="3">
                  <c:v>136</c:v>
                </c:pt>
                <c:pt idx="4">
                  <c:v>143</c:v>
                </c:pt>
                <c:pt idx="5">
                  <c:v>128</c:v>
                </c:pt>
                <c:pt idx="6">
                  <c:v>136</c:v>
                </c:pt>
                <c:pt idx="7">
                  <c:v>148</c:v>
                </c:pt>
                <c:pt idx="8">
                  <c:v>133</c:v>
                </c:pt>
                <c:pt idx="9">
                  <c:v>139</c:v>
                </c:pt>
                <c:pt idx="10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06-4815-80D6-3E6CB7A20EB6}"/>
            </c:ext>
          </c:extLst>
        </c:ser>
        <c:ser>
          <c:idx val="4"/>
          <c:order val="4"/>
          <c:tx>
            <c:strRef>
              <c:f>Sheet1!$D$12</c:f>
              <c:strCache>
                <c:ptCount val="1"/>
                <c:pt idx="0">
                  <c:v>MY PGU</c:v>
                </c:pt>
              </c:strCache>
            </c:strRef>
          </c:tx>
          <c:spPr>
            <a:solidFill>
              <a:srgbClr val="34A30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Sheet1!$E$7:$O$7</c:f>
              <c:strCache>
                <c:ptCount val="11"/>
                <c:pt idx="0">
                  <c:v>JAN</c:v>
                </c:pt>
                <c:pt idx="1">
                  <c:v>FEB 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Sheet1!$E$12:$O$12</c:f>
              <c:numCache>
                <c:formatCode>General</c:formatCode>
                <c:ptCount val="11"/>
                <c:pt idx="0">
                  <c:v>95</c:v>
                </c:pt>
                <c:pt idx="1">
                  <c:v>82</c:v>
                </c:pt>
                <c:pt idx="2">
                  <c:v>93</c:v>
                </c:pt>
                <c:pt idx="3">
                  <c:v>73</c:v>
                </c:pt>
                <c:pt idx="4">
                  <c:v>96</c:v>
                </c:pt>
                <c:pt idx="5">
                  <c:v>80</c:v>
                </c:pt>
                <c:pt idx="6">
                  <c:v>81</c:v>
                </c:pt>
                <c:pt idx="7">
                  <c:v>94</c:v>
                </c:pt>
                <c:pt idx="8">
                  <c:v>83</c:v>
                </c:pt>
                <c:pt idx="9">
                  <c:v>91</c:v>
                </c:pt>
                <c:pt idx="1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06-4815-80D6-3E6CB7A20EB6}"/>
            </c:ext>
          </c:extLst>
        </c:ser>
        <c:ser>
          <c:idx val="5"/>
          <c:order val="5"/>
          <c:tx>
            <c:strRef>
              <c:f>Sheet1!$D$13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Sheet1!$E$7:$O$7</c:f>
              <c:strCache>
                <c:ptCount val="11"/>
                <c:pt idx="0">
                  <c:v>JAN</c:v>
                </c:pt>
                <c:pt idx="1">
                  <c:v>FEB 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Sheet1!$E$13:$O$13</c:f>
              <c:numCache>
                <c:formatCode>General</c:formatCode>
                <c:ptCount val="11"/>
                <c:pt idx="0">
                  <c:v>1443</c:v>
                </c:pt>
                <c:pt idx="1">
                  <c:v>1340</c:v>
                </c:pt>
                <c:pt idx="2">
                  <c:v>1411</c:v>
                </c:pt>
                <c:pt idx="3">
                  <c:v>1432</c:v>
                </c:pt>
                <c:pt idx="4">
                  <c:v>1490</c:v>
                </c:pt>
                <c:pt idx="5">
                  <c:v>1424</c:v>
                </c:pt>
                <c:pt idx="6">
                  <c:v>1460</c:v>
                </c:pt>
                <c:pt idx="7">
                  <c:v>1516</c:v>
                </c:pt>
                <c:pt idx="8">
                  <c:v>1405</c:v>
                </c:pt>
                <c:pt idx="9">
                  <c:v>1538</c:v>
                </c:pt>
                <c:pt idx="10" formatCode="0">
                  <c:v>1484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206-4815-80D6-3E6CB7A20E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7"/>
        <c:overlap val="-27"/>
        <c:axId val="302185711"/>
        <c:axId val="301122895"/>
      </c:barChart>
      <c:catAx>
        <c:axId val="3021857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122895"/>
        <c:crosses val="autoZero"/>
        <c:auto val="1"/>
        <c:lblAlgn val="ctr"/>
        <c:lblOffset val="100"/>
        <c:noMultiLvlLbl val="0"/>
      </c:catAx>
      <c:valAx>
        <c:axId val="301122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185711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4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440"/>
              <a:t>KAD PELAUT TEMPATAN</a:t>
            </a:r>
          </a:p>
        </c:rich>
      </c:tx>
      <c:layout>
        <c:manualLayout>
          <c:xMode val="edge"/>
          <c:yMode val="edge"/>
          <c:x val="0.22553098313991701"/>
          <c:y val="1.21753246753247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en-US" sz="144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0425215857394902E-2"/>
          <c:y val="0.19563822963438099"/>
          <c:w val="0.95952093584625398"/>
          <c:h val="0.769082745349582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Kad Pelaut tempatan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37-4B40-A3E7-7B57135D9F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37-4B40-A3E7-7B57135D9F1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12523</c:v>
                </c:pt>
                <c:pt idx="1">
                  <c:v>13820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37-4B40-A3E7-7B57135D9F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613312a-28e4-4969-b935-d7528944b103}"/>
      </c:ext>
    </c:extLst>
  </c:chart>
  <c:spPr>
    <a:noFill/>
    <a:ln>
      <a:noFill/>
    </a:ln>
    <a:effectLst/>
  </c:spPr>
  <c:txPr>
    <a:bodyPr/>
    <a:lstStyle/>
    <a:p>
      <a:pPr>
        <a:defRPr lang="en-US"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4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440"/>
              <a:t>COC</a:t>
            </a:r>
          </a:p>
        </c:rich>
      </c:tx>
      <c:layout>
        <c:manualLayout>
          <c:xMode val="edge"/>
          <c:yMode val="edge"/>
          <c:x val="0.44471206481278802"/>
          <c:y val="1.21753246753247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en-US" sz="144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0425215857394902E-2"/>
          <c:y val="0.19563822963438099"/>
          <c:w val="0.95952093584625398"/>
          <c:h val="0.769082745349582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COC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9E-4489-9480-B3B450BA3D6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9E-4489-9480-B3B450BA3D6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5120</c:v>
                </c:pt>
                <c:pt idx="1">
                  <c:v>5234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9E-4489-9480-B3B450BA3D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381432012261905"/>
          <c:y val="6.3311688311688305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1129764-ea0c-46e3-8ccd-1a9f3438feae}"/>
      </c:ext>
    </c:extLst>
  </c:chart>
  <c:spPr>
    <a:noFill/>
    <a:ln>
      <a:noFill/>
    </a:ln>
    <a:effectLst/>
  </c:spPr>
  <c:txPr>
    <a:bodyPr/>
    <a:lstStyle/>
    <a:p>
      <a:pPr>
        <a:defRPr lang="en-US" sz="12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/>
              <a:t>KEPUTUSAN EXAM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en-US"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PASS</c:v>
                </c:pt>
                <c:pt idx="1">
                  <c:v>FAIL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2663</c:v>
                </c:pt>
                <c:pt idx="1">
                  <c:v>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DF-48B0-A145-055B85D426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PASS</c:v>
                </c:pt>
                <c:pt idx="1">
                  <c:v>FAIL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2815</c:v>
                </c:pt>
                <c:pt idx="1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DF-48B0-A145-055B85D426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overlap val="-40"/>
        <c:axId val="472261360"/>
        <c:axId val="47226190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0" vertOverflow="ellipsis" vert="horz" wrap="square" lIns="38100" tIns="19050" rIns="38100" bIns="19050" anchor="ctr" anchorCtr="1"/>
                    <a:lstStyle/>
                    <a:p>
                      <a:pPr>
                        <a:defRPr lang="en-US"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PASS</c:v>
                      </c:pt>
                      <c:pt idx="1">
                        <c:v>FAIL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EDF-48B0-A145-055B85D426B1}"/>
                  </c:ext>
                </c:extLst>
              </c15:ser>
            </c15:filteredBarSeries>
          </c:ext>
        </c:extLst>
      </c:barChart>
      <c:catAx>
        <c:axId val="47226136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261904"/>
        <c:crosses val="autoZero"/>
        <c:auto val="1"/>
        <c:lblAlgn val="ctr"/>
        <c:lblOffset val="100"/>
        <c:noMultiLvlLbl val="0"/>
      </c:catAx>
      <c:valAx>
        <c:axId val="472261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26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0c19e85-0485-4f36-8b36-7378af9b347f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2553098313991701"/>
          <c:y val="1.21753246753247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4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0425215857394902E-2"/>
          <c:y val="0.19563822963438099"/>
          <c:w val="0.95952093584625398"/>
          <c:h val="0.769082745349582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KAD PELAUT ASING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0E-4EB4-B996-9A6C8E6C31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0E-4EB4-B996-9A6C8E6C31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11555</c:v>
                </c:pt>
                <c:pt idx="1">
                  <c:v>12583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0E-4EB4-B996-9A6C8E6C31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556382745785002"/>
          <c:y val="0.1026785714285709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c1aabc3c-0e59-46cf-966f-94c9f5772749}"/>
      </c:ext>
    </c:extLst>
  </c:chart>
  <c:spPr>
    <a:noFill/>
    <a:ln>
      <a:noFill/>
    </a:ln>
    <a:effectLst/>
  </c:spPr>
  <c:txPr>
    <a:bodyPr/>
    <a:lstStyle/>
    <a:p>
      <a:pPr>
        <a:defRPr lang="en-US" sz="12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4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440"/>
              <a:t>COR</a:t>
            </a:r>
          </a:p>
        </c:rich>
      </c:tx>
      <c:layout>
        <c:manualLayout>
          <c:xMode val="edge"/>
          <c:yMode val="edge"/>
          <c:x val="0.44471206481278802"/>
          <c:y val="1.21753246753247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en-US" sz="144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0425215857394902E-2"/>
          <c:y val="0.19563822963438099"/>
          <c:w val="0.95952093584625398"/>
          <c:h val="0.7690827453495829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6A-45FC-9A0A-D3767FE2A3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6A-45FC-9A0A-D3767FE2A3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4975</c:v>
                </c:pt>
                <c:pt idx="1">
                  <c:v>5754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6A-45FC-9A0A-D3767FE2A3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556382745785002"/>
          <c:y val="2.3944805194805199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6bcdefd-7dcc-4f09-8943-0e7d2ac88f65}"/>
      </c:ext>
    </c:extLst>
  </c:chart>
  <c:spPr>
    <a:noFill/>
    <a:ln>
      <a:noFill/>
    </a:ln>
    <a:effectLst/>
  </c:spPr>
  <c:txPr>
    <a:bodyPr/>
    <a:lstStyle/>
    <a:p>
      <a:pPr>
        <a:defRPr lang="en-US" sz="12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/>
              <a:t>PERMOHONAN ORAL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en-US"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DEK</c:v>
                </c:pt>
                <c:pt idx="1">
                  <c:v>ENJIN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2485</c:v>
                </c:pt>
                <c:pt idx="1">
                  <c:v>1130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46-499D-A955-9C053CDD4E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DEK</c:v>
                </c:pt>
                <c:pt idx="1">
                  <c:v>ENJIN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3060</c:v>
                </c:pt>
                <c:pt idx="1">
                  <c:v>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46-499D-A955-9C053CDD4E18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DEK</c:v>
                </c:pt>
                <c:pt idx="1">
                  <c:v>ENJIN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46-499D-A955-9C053CDD4E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overlap val="-40"/>
        <c:axId val="472265168"/>
        <c:axId val="472257552"/>
      </c:barChart>
      <c:catAx>
        <c:axId val="47226516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257552"/>
        <c:crosses val="autoZero"/>
        <c:auto val="1"/>
        <c:lblAlgn val="ctr"/>
        <c:lblOffset val="100"/>
        <c:noMultiLvlLbl val="0"/>
      </c:catAx>
      <c:valAx>
        <c:axId val="472257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265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c63cfce5-3358-4606-97d4-642cebe7cf04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/>
              <a:t>PERTUKARAN ANAK KAPAL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SIGN ON</c:v>
                </c:pt>
                <c:pt idx="1">
                  <c:v>SIGN OFF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41596</c:v>
                </c:pt>
                <c:pt idx="1">
                  <c:v>28531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44-46DC-88B9-0EDE756E69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SIGN ON</c:v>
                </c:pt>
                <c:pt idx="1">
                  <c:v>SIGN OFF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42216</c:v>
                </c:pt>
                <c:pt idx="1">
                  <c:v>34341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44-46DC-88B9-0EDE756E69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72267888"/>
        <c:axId val="47226843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SIGN ON</c:v>
                      </c:pt>
                      <c:pt idx="1">
                        <c:v>SIGN OFF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144-46DC-88B9-0EDE756E69FD}"/>
                  </c:ext>
                </c:extLst>
              </c15:ser>
            </c15:filteredBarSeries>
          </c:ext>
        </c:extLst>
      </c:barChart>
      <c:catAx>
        <c:axId val="4722678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268432"/>
        <c:crosses val="autoZero"/>
        <c:auto val="1"/>
        <c:lblAlgn val="ctr"/>
        <c:lblOffset val="100"/>
        <c:noMultiLvlLbl val="0"/>
      </c:catAx>
      <c:valAx>
        <c:axId val="47226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26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c714cca-f98b-460d-8713-2d9da8f7df2c}"/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11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1011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65DD028-3EFC-444C-B466-CE2412B3BF34}" type="datetimeFigureOut">
              <a:rPr lang="en-MY" smtClean="0"/>
              <a:t>10/1/2025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86252F-2ABB-4DFC-9CFF-57A9895F526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965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6252F-2ABB-4DFC-9CFF-57A9895F5260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0891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6252F-2ABB-4DFC-9CFF-57A9895F5260}" type="slidenum">
              <a:rPr lang="en-MY" smtClean="0"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0425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6252F-2ABB-4DFC-9CFF-57A9895F5260}" type="slidenum">
              <a:rPr lang="en-MY" smtClean="0"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73702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37E388D-9B58-4185-9939-D63A9B375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5A124-63AD-47EA-BFFA-786D8AB13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CFDA7-0036-4DF6-9F4F-AA5F680A6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C2AB0-EA2B-4533-8A89-98A77EDF7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BFF7917-4DA0-4CF5-AFA4-1740782860F8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BA30E-33A6-49F7-886A-1B023A3C5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0131B-ACE0-4E84-966B-B78FAD9CE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1BECD6-9F7B-4C07-A920-BBEB309DF9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6" y="110149"/>
            <a:ext cx="1831729" cy="13737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DF397-8672-4FB8-B33A-52DD01EA76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25" b="96667" l="2557" r="96307">
                        <a14:foregroundMark x1="50568" y1="5625" x2="50568" y2="5625"/>
                        <a14:foregroundMark x1="10227" y1="45833" x2="10227" y2="45833"/>
                        <a14:foregroundMark x1="8807" y1="57500" x2="8807" y2="57500"/>
                        <a14:foregroundMark x1="90057" y1="39375" x2="90057" y2="39375"/>
                        <a14:foregroundMark x1="93466" y1="47708" x2="93466" y2="47708"/>
                        <a14:foregroundMark x1="95455" y1="74583" x2="95455" y2="74583"/>
                        <a14:foregroundMark x1="96307" y1="57500" x2="96307" y2="57500"/>
                        <a14:foregroundMark x1="7670" y1="47708" x2="7670" y2="47708"/>
                        <a14:foregroundMark x1="6250" y1="57083" x2="6250" y2="57083"/>
                        <a14:foregroundMark x1="4261" y1="79792" x2="4261" y2="79792"/>
                        <a14:foregroundMark x1="13352" y1="85208" x2="13352" y2="85208"/>
                        <a14:foregroundMark x1="13636" y1="83750" x2="13636" y2="83750"/>
                        <a14:foregroundMark x1="13636" y1="82500" x2="13636" y2="82500"/>
                        <a14:foregroundMark x1="10511" y1="82500" x2="10511" y2="82500"/>
                        <a14:foregroundMark x1="10227" y1="84375" x2="10227" y2="84375"/>
                        <a14:foregroundMark x1="18466" y1="87500" x2="18466" y2="87500"/>
                        <a14:foregroundMark x1="26136" y1="92917" x2="26136" y2="92917"/>
                        <a14:foregroundMark x1="38352" y1="96667" x2="38352" y2="96667"/>
                        <a14:foregroundMark x1="17898" y1="85833" x2="17898" y2="85833"/>
                        <a14:foregroundMark x1="24432" y1="88750" x2="24432" y2="88750"/>
                        <a14:foregroundMark x1="27273" y1="89375" x2="27273" y2="89375"/>
                        <a14:foregroundMark x1="29261" y1="90417" x2="29261" y2="90417"/>
                        <a14:foregroundMark x1="34943" y1="91250" x2="34943" y2="91250"/>
                        <a14:foregroundMark x1="45170" y1="93333" x2="45170" y2="93333"/>
                        <a14:foregroundMark x1="42330" y1="95417" x2="42330" y2="95417"/>
                        <a14:foregroundMark x1="40341" y1="94375" x2="40341" y2="94375"/>
                        <a14:foregroundMark x1="48295" y1="93750" x2="48295" y2="93750"/>
                        <a14:foregroundMark x1="54830" y1="94167" x2="54830" y2="94167"/>
                        <a14:foregroundMark x1="60795" y1="93958" x2="60795" y2="93958"/>
                        <a14:foregroundMark x1="67898" y1="92708" x2="67898" y2="92708"/>
                        <a14:foregroundMark x1="70739" y1="91875" x2="70739" y2="91875"/>
                        <a14:foregroundMark x1="75568" y1="90000" x2="75568" y2="90000"/>
                        <a14:foregroundMark x1="78125" y1="87917" x2="78125" y2="87917"/>
                        <a14:foregroundMark x1="82670" y1="86458" x2="82670" y2="86458"/>
                        <a14:foregroundMark x1="85795" y1="86250" x2="85795" y2="86250"/>
                        <a14:foregroundMark x1="87784" y1="85208" x2="87784" y2="85208"/>
                        <a14:foregroundMark x1="2557" y1="84375" x2="2557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0"/>
            <a:ext cx="1333500" cy="16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42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DFD4FD3-E642-4A02-BA2A-CD512F44F1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3BA37E-CD7E-47E0-852B-B2DB315E6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C7A2BD-47E5-4428-A03E-3ACDFE05E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D620FA-81F5-4EB8-98AA-A4219A902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367D2-EFDC-4574-8449-25A18C704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0B56AC6-9A6B-4B36-94D1-67005D807130}" type="datetime1">
              <a:rPr lang="en-MY" smtClean="0"/>
              <a:t>10/1/2025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C5DAC-58AC-4DE0-A97E-2FA948B82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2F210-15F4-4D93-BA2C-D554E3CC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42876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7D4C04-7F3D-4E08-9D0F-18E8DD3FD4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3C2F00-6B67-451B-8996-12E8E8636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7823D-3CED-4067-8720-D9865F70B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Y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7BB29-2B9D-451F-BD50-C3FAE828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DE0543-A57B-458B-8290-9399EA0BF25F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5314D-BEE2-4DFF-AE08-45DC90F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854CD-0BD2-47ED-8BA4-1A8E04F0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5473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A8FDB6-5C6D-4E92-B9D6-F3C896FF3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305A99-3946-4EA4-9027-356418B5E1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BB96C-2462-4B43-A404-45A406694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F094E-E8E8-4914-BA67-F69CB3CEE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7B829EC-16DE-42C9-91FF-B738FD92F3B2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2ED5-D8DA-415F-86DD-62E58DBF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09342-8B72-4924-BB9D-ECE9E718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3065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EDD6C0-6982-493F-99A2-F3EECB887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C168D6-1EC6-4EE2-BABE-EA05B199D8E0}"/>
              </a:ext>
            </a:extLst>
          </p:cNvPr>
          <p:cNvSpPr txBox="1"/>
          <p:nvPr userDrawn="1"/>
        </p:nvSpPr>
        <p:spPr>
          <a:xfrm>
            <a:off x="4378570" y="2760785"/>
            <a:ext cx="70690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MY" sz="6600" b="1" dirty="0">
                <a:solidFill>
                  <a:schemeClr val="accent1">
                    <a:lumMod val="50000"/>
                  </a:schemeClr>
                </a:solidFill>
                <a:latin typeface="Bahnschrift" panose="020B0502040204020203" pitchFamily="34" charset="0"/>
              </a:rPr>
              <a:t>TERIMA KASIH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EB5E6-405C-4D51-A081-3D45B5F95D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25" b="96667" l="2557" r="96307">
                        <a14:foregroundMark x1="50568" y1="5625" x2="50568" y2="5625"/>
                        <a14:foregroundMark x1="10227" y1="45833" x2="10227" y2="45833"/>
                        <a14:foregroundMark x1="8807" y1="57500" x2="8807" y2="57500"/>
                        <a14:foregroundMark x1="90057" y1="39375" x2="90057" y2="39375"/>
                        <a14:foregroundMark x1="93466" y1="47708" x2="93466" y2="47708"/>
                        <a14:foregroundMark x1="95455" y1="74583" x2="95455" y2="74583"/>
                        <a14:foregroundMark x1="96307" y1="57500" x2="96307" y2="57500"/>
                        <a14:foregroundMark x1="7670" y1="47708" x2="7670" y2="47708"/>
                        <a14:foregroundMark x1="6250" y1="57083" x2="6250" y2="57083"/>
                        <a14:foregroundMark x1="4261" y1="79792" x2="4261" y2="79792"/>
                        <a14:foregroundMark x1="13352" y1="85208" x2="13352" y2="85208"/>
                        <a14:foregroundMark x1="13636" y1="83750" x2="13636" y2="83750"/>
                        <a14:foregroundMark x1="13636" y1="82500" x2="13636" y2="82500"/>
                        <a14:foregroundMark x1="10511" y1="82500" x2="10511" y2="82500"/>
                        <a14:foregroundMark x1="10227" y1="84375" x2="10227" y2="84375"/>
                        <a14:foregroundMark x1="18466" y1="87500" x2="18466" y2="87500"/>
                        <a14:foregroundMark x1="26136" y1="92917" x2="26136" y2="92917"/>
                        <a14:foregroundMark x1="38352" y1="96667" x2="38352" y2="96667"/>
                        <a14:foregroundMark x1="17898" y1="85833" x2="17898" y2="85833"/>
                        <a14:foregroundMark x1="24432" y1="88750" x2="24432" y2="88750"/>
                        <a14:foregroundMark x1="27273" y1="89375" x2="27273" y2="89375"/>
                        <a14:foregroundMark x1="29261" y1="90417" x2="29261" y2="90417"/>
                        <a14:foregroundMark x1="34943" y1="91250" x2="34943" y2="91250"/>
                        <a14:foregroundMark x1="45170" y1="93333" x2="45170" y2="93333"/>
                        <a14:foregroundMark x1="42330" y1="95417" x2="42330" y2="95417"/>
                        <a14:foregroundMark x1="40341" y1="94375" x2="40341" y2="94375"/>
                        <a14:foregroundMark x1="48295" y1="93750" x2="48295" y2="93750"/>
                        <a14:foregroundMark x1="54830" y1="94167" x2="54830" y2="94167"/>
                        <a14:foregroundMark x1="60795" y1="93958" x2="60795" y2="93958"/>
                        <a14:foregroundMark x1="67898" y1="92708" x2="67898" y2="92708"/>
                        <a14:foregroundMark x1="70739" y1="91875" x2="70739" y2="91875"/>
                        <a14:foregroundMark x1="75568" y1="90000" x2="75568" y2="90000"/>
                        <a14:foregroundMark x1="78125" y1="87917" x2="78125" y2="87917"/>
                        <a14:foregroundMark x1="82670" y1="86458" x2="82670" y2="86458"/>
                        <a14:foregroundMark x1="85795" y1="86250" x2="85795" y2="86250"/>
                        <a14:foregroundMark x1="87784" y1="85208" x2="87784" y2="85208"/>
                        <a14:foregroundMark x1="2557" y1="84375" x2="2557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85" y="1239716"/>
            <a:ext cx="1333500" cy="16710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A2D35E-E2D0-4BB6-8904-A1CF98AF3FE5}"/>
              </a:ext>
            </a:extLst>
          </p:cNvPr>
          <p:cNvSpPr txBox="1"/>
          <p:nvPr userDrawn="1"/>
        </p:nvSpPr>
        <p:spPr>
          <a:xfrm>
            <a:off x="1696916" y="2910733"/>
            <a:ext cx="3710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 b="1" dirty="0">
                <a:latin typeface="Arial Narrow" panose="020B0606020202030204" pitchFamily="34" charset="0"/>
              </a:rPr>
              <a:t>JABATAN LAUT MALAYSIA</a:t>
            </a:r>
          </a:p>
          <a:p>
            <a:r>
              <a:rPr lang="en-MY" sz="1200" b="1" dirty="0">
                <a:latin typeface="Arial Narrow" panose="020B0606020202030204" pitchFamily="34" charset="0"/>
              </a:rPr>
              <a:t>IBU PEJABAT LAUT</a:t>
            </a:r>
          </a:p>
          <a:p>
            <a:r>
              <a:rPr lang="en-MY" sz="1200" dirty="0">
                <a:latin typeface="Arial Narrow" panose="020B0606020202030204" pitchFamily="34" charset="0"/>
              </a:rPr>
              <a:t>Menara </a:t>
            </a:r>
            <a:r>
              <a:rPr lang="ms-MY" sz="1200" noProof="0" dirty="0">
                <a:latin typeface="Arial Narrow" panose="020B0606020202030204" pitchFamily="34" charset="0"/>
              </a:rPr>
              <a:t>Dius Api</a:t>
            </a:r>
          </a:p>
          <a:p>
            <a:r>
              <a:rPr lang="en-MY" sz="1200" dirty="0">
                <a:latin typeface="Arial Narrow" panose="020B0606020202030204" pitchFamily="34" charset="0"/>
              </a:rPr>
              <a:t>PT 664, Jalan </a:t>
            </a:r>
            <a:r>
              <a:rPr lang="ms-MY" sz="1200" noProof="0" dirty="0">
                <a:latin typeface="Arial Narrow" panose="020B0606020202030204" pitchFamily="34" charset="0"/>
              </a:rPr>
              <a:t>Limbungan</a:t>
            </a:r>
          </a:p>
          <a:p>
            <a:r>
              <a:rPr lang="ms-MY" sz="1200" noProof="0" dirty="0">
                <a:latin typeface="Arial Narrow" panose="020B0606020202030204" pitchFamily="34" charset="0"/>
              </a:rPr>
              <a:t>42007 Pelabuhan Klang</a:t>
            </a:r>
            <a:r>
              <a:rPr lang="en-MY" sz="1200" dirty="0">
                <a:latin typeface="Arial Narrow" panose="020B0606020202030204" pitchFamily="34" charset="0"/>
              </a:rPr>
              <a:t>, </a:t>
            </a:r>
          </a:p>
          <a:p>
            <a:r>
              <a:rPr lang="en-MY" sz="1200" b="1" dirty="0">
                <a:latin typeface="Arial Narrow" panose="020B0606020202030204" pitchFamily="34" charset="0"/>
              </a:rPr>
              <a:t>SELANGOR DARUL EHSAN</a:t>
            </a:r>
          </a:p>
          <a:p>
            <a:pPr algn="l"/>
            <a:r>
              <a:rPr lang="ms-MY" sz="1200" b="0" i="0" kern="1200" noProof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Telefon : 03-33467620</a:t>
            </a:r>
          </a:p>
          <a:p>
            <a:pPr algn="l"/>
            <a:r>
              <a:rPr lang="en-GB" sz="12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khidmatpelanggan@marine.gov.my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A88CE5-8360-480A-84AE-82C8074701A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96562" y="4462836"/>
            <a:ext cx="307777" cy="3077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032909-D5F6-4E25-9847-5925545822F0}"/>
              </a:ext>
            </a:extLst>
          </p:cNvPr>
          <p:cNvSpPr txBox="1"/>
          <p:nvPr userDrawn="1"/>
        </p:nvSpPr>
        <p:spPr>
          <a:xfrm>
            <a:off x="2083371" y="4486214"/>
            <a:ext cx="169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1200" noProof="0" dirty="0">
                <a:solidFill>
                  <a:srgbClr val="0070C0"/>
                </a:solidFill>
                <a:latin typeface="Arial Narrow" panose="020B0606020202030204" pitchFamily="34" charset="0"/>
              </a:rPr>
              <a:t>JabatanLautMalaysia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C4D030-85A5-41F3-9149-05A8730318DD}"/>
              </a:ext>
            </a:extLst>
          </p:cNvPr>
          <p:cNvSpPr txBox="1"/>
          <p:nvPr userDrawn="1"/>
        </p:nvSpPr>
        <p:spPr>
          <a:xfrm>
            <a:off x="2094292" y="4834257"/>
            <a:ext cx="169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1200" noProof="0" dirty="0">
                <a:solidFill>
                  <a:srgbClr val="0070C0"/>
                </a:solidFill>
                <a:latin typeface="Arial Narrow" panose="020B0606020202030204" pitchFamily="34" charset="0"/>
              </a:rPr>
              <a:t>lautMY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ED6C59-83CC-4037-9317-9721AE552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21697" r="57709" b="22145"/>
          <a:stretch/>
        </p:blipFill>
        <p:spPr>
          <a:xfrm>
            <a:off x="1793079" y="4845758"/>
            <a:ext cx="309600" cy="2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82DF974-D9CA-426B-9FDB-A343258363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EC977D-C214-41D0-90D2-71AB2AC5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8C589-5ED5-4539-A05B-F66BCC37B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Y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90072-01EF-42E8-B810-F3DA53EFA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915923C-480A-4566-AF46-41A80B10AD03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5ABE8-93F9-4615-B291-1191481FE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E4039-9367-4C0F-9CE0-1395CD58C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3246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896860-4424-4912-83C8-F92E09C668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F8970E-A51F-4988-80CF-2F3CB4723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47132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C1BEB-AE92-41C5-BD41-796BAF3F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686633C-2766-4096-8998-BFF640BF8C9D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24410-9920-4B47-8EFE-314DEAD19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2FA09-B92A-4A67-A577-775C9949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182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896860-4424-4912-83C8-F92E09C668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F8970E-A51F-4988-80CF-2F3CB4723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0587F-0547-4E9F-B615-E1C3719FB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C1BEB-AE92-41C5-BD41-796BAF3F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686633C-2766-4096-8998-BFF640BF8C9D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24410-9920-4B47-8EFE-314DEAD19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2FA09-B92A-4A67-A577-775C9949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7349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80B6B4-C484-4D95-B15B-3356579340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2D3475-3361-4748-A857-B1F1460E6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F3DCB-169C-4D3F-9A27-9BEC461D6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F23F6-88DE-4BB3-A0B3-E42907538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A4519-993D-4C90-91A0-93C2AB7B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1CFDE2-DFC9-4D39-8F56-1AD9DEA573A8}" type="datetime1">
              <a:rPr lang="en-MY" smtClean="0"/>
              <a:t>10/1/2025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6084D-C7D2-4F97-B547-F24C6384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E36D3-67BF-422F-BDC8-4DE2ED5B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0253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C1A6364-2F54-42BB-9958-D022D056B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6F6536-C442-43EC-BCDA-0FA2FFD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E0C0C-F41F-43FA-802D-4A2A223C3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A106B-671A-4327-9081-BFED8B371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71FA5E-B3E4-47BB-87DB-DF8512EC4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EB782F-79D3-4B52-9A20-441F8080DD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59AA66-880E-4BE3-87D2-B4EFA6EC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CAD1AD1-C99F-4513-AE06-439DFE265DBE}" type="datetime1">
              <a:rPr lang="en-MY" smtClean="0"/>
              <a:t>10/1/2025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CD25C4-7549-4587-8ABD-96400B2CF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DDF06F-6C00-43D3-A055-9B6303752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5907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095511-3384-4929-BEA7-99742878B2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19EDCE-67B1-4096-B910-19B4363D9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288075-A804-4EC1-8BB3-62106E10F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2204DB-50FA-4686-A9E3-32C976144AE7}" type="datetime1">
              <a:rPr lang="en-MY" smtClean="0"/>
              <a:t>10/1/2025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F975-F082-4C7E-9986-0FC5C0F16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E7D4F5-7E81-4E2C-A65F-67531E86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541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72B054-388C-44AB-96CF-0180267A3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A237DA-0E0D-4C8A-A67B-C8D5007A2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36961E6-5F4E-44D2-ACD2-7C99C3399620}" type="datetime1">
              <a:rPr lang="en-MY" smtClean="0"/>
              <a:t>10/1/2025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FFF802-82C9-4272-B11E-769AD18B6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166E2-BA80-4177-A6F0-9732DEFAF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3250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84DC7DC-EF76-4AF1-9D34-B101B4AE2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190065-E4A8-44D8-85F7-6AE3A5950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D1D5D-7BF9-4A75-9CB8-40E41D7B5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28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4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0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 sz="20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DC4DAC-7EE2-4109-840B-642252BDE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943F5-EAC3-4F01-A6F8-E8B99A1C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C4A0DEC-16AE-4C4A-AC78-79F224A69E48}" type="datetime1">
              <a:rPr lang="en-MY" smtClean="0"/>
              <a:t>10/1/2025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57638-FCF3-413E-96ED-77187B97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89557-8203-42B7-B1CE-E59CB1F9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1172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864DD-6616-4FE8-93F0-548ECEBF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C7344-5190-4437-87C2-257C4CE67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B84AA-F713-4659-87C6-4B19005AD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01322-56C0-4193-9496-F355664A30A4}" type="datetime1">
              <a:rPr lang="en-MY" smtClean="0"/>
              <a:t>10/1/2025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C7792-18FC-4953-B627-FA1D124DB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B7508-F864-49B2-A18B-01F85EAB8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F708A-1EAA-4DEF-9ACF-CDEC48BB3A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5050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13" Type="http://schemas.openxmlformats.org/officeDocument/2006/relationships/chart" Target="../charts/chart8.xml"/><Relationship Id="rId3" Type="http://schemas.openxmlformats.org/officeDocument/2006/relationships/tags" Target="../tags/tag3.xml"/><Relationship Id="rId7" Type="http://schemas.openxmlformats.org/officeDocument/2006/relationships/notesSlide" Target="../notesSlides/notesSlide3.xml"/><Relationship Id="rId12" Type="http://schemas.openxmlformats.org/officeDocument/2006/relationships/chart" Target="../charts/char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11" Type="http://schemas.openxmlformats.org/officeDocument/2006/relationships/chart" Target="../charts/chart6.xml"/><Relationship Id="rId5" Type="http://schemas.openxmlformats.org/officeDocument/2006/relationships/tags" Target="../tags/tag5.xml"/><Relationship Id="rId10" Type="http://schemas.openxmlformats.org/officeDocument/2006/relationships/chart" Target="../charts/chart5.xml"/><Relationship Id="rId4" Type="http://schemas.openxmlformats.org/officeDocument/2006/relationships/tags" Target="../tags/tag4.xml"/><Relationship Id="rId9" Type="http://schemas.openxmlformats.org/officeDocument/2006/relationships/chart" Target="../charts/chart4.xml"/><Relationship Id="rId14" Type="http://schemas.openxmlformats.org/officeDocument/2006/relationships/chart" Target="../charts/char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5364A-85C4-4C80-A9DF-C7CBC6057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3735"/>
            <a:ext cx="9144000" cy="3403072"/>
          </a:xfrm>
        </p:spPr>
        <p:txBody>
          <a:bodyPr>
            <a:noAutofit/>
          </a:bodyPr>
          <a:lstStyle/>
          <a:p>
            <a: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LAPORAN BULANAN </a:t>
            </a:r>
            <a:b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AKTIVITI SEKTOR OPERASI </a:t>
            </a:r>
            <a:b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JABATAN LAUT MALAYSIA</a:t>
            </a:r>
            <a:b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/>
            </a:r>
            <a:br>
              <a:rPr lang="ms-MY" sz="4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ms-MY" sz="28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(JANUARI – NOVEMBER 2024)</a:t>
            </a:r>
            <a:endParaRPr lang="ms-MY" sz="4000" dirty="0">
              <a:solidFill>
                <a:schemeClr val="accent5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68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9E7598-0E85-79E4-D5A6-C0280F520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708A-1EAA-4DEF-9ACF-CDEC48BB3A93}" type="slidenum">
              <a:rPr lang="en-MY" smtClean="0"/>
              <a:pPr/>
              <a:t>2</a:t>
            </a:fld>
            <a:endParaRPr lang="en-MY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BFED5D-8D2E-F2B6-7EC1-75AA2AD9EBE1}"/>
              </a:ext>
            </a:extLst>
          </p:cNvPr>
          <p:cNvSpPr txBox="1">
            <a:spLocks/>
          </p:cNvSpPr>
          <p:nvPr/>
        </p:nvSpPr>
        <p:spPr>
          <a:xfrm>
            <a:off x="2031256" y="81933"/>
            <a:ext cx="10515600" cy="71763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BAHAGIAN OPERASI MARITIM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3C0D99-47C5-1E48-C14E-2C274C6A6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956" y="1341423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080B89-71CE-601B-52A0-4B9AB553977A}"/>
              </a:ext>
            </a:extLst>
          </p:cNvPr>
          <p:cNvSpPr txBox="1"/>
          <p:nvPr/>
        </p:nvSpPr>
        <p:spPr>
          <a:xfrm>
            <a:off x="940980" y="972091"/>
            <a:ext cx="218055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600" b="1" dirty="0">
                <a:latin typeface="Arial" panose="020B0604020202020204" pitchFamily="34" charset="0"/>
                <a:cs typeface="Arial" panose="020B0604020202020204" pitchFamily="34" charset="0"/>
              </a:rPr>
              <a:t> PSC &amp; FSC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670FB2-76D1-34C0-2DFB-9726798AF29E}"/>
              </a:ext>
            </a:extLst>
          </p:cNvPr>
          <p:cNvSpPr txBox="1"/>
          <p:nvPr/>
        </p:nvSpPr>
        <p:spPr>
          <a:xfrm>
            <a:off x="531923" y="2689303"/>
            <a:ext cx="518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400" b="1" dirty="0"/>
              <a:t>PSC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F2D89E-91D6-8698-9215-A90CF636CAD4}"/>
              </a:ext>
            </a:extLst>
          </p:cNvPr>
          <p:cNvSpPr txBox="1"/>
          <p:nvPr/>
        </p:nvSpPr>
        <p:spPr>
          <a:xfrm>
            <a:off x="528659" y="3366621"/>
            <a:ext cx="51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400" b="1" dirty="0"/>
              <a:t>FSC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37C50F-9901-4967-C78A-70456CA85524}"/>
              </a:ext>
            </a:extLst>
          </p:cNvPr>
          <p:cNvCxnSpPr>
            <a:cxnSpLocks/>
          </p:cNvCxnSpPr>
          <p:nvPr/>
        </p:nvCxnSpPr>
        <p:spPr>
          <a:xfrm>
            <a:off x="3942821" y="805884"/>
            <a:ext cx="0" cy="3520456"/>
          </a:xfrm>
          <a:prstGeom prst="line">
            <a:avLst/>
          </a:prstGeom>
          <a:ln w="412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3F79B25-145E-1F14-3B1F-3CFC739D5A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72390" y1="66807" x2="73764" y2="66387"/>
                        <a14:foregroundMark x1="70742" y1="46218" x2="73489" y2="42647"/>
                        <a14:foregroundMark x1="30495" y1="46218" x2="31456" y2="462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537796" y="972091"/>
            <a:ext cx="2514600" cy="16441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311C88-3F93-6A60-7407-25C1FD346CD6}"/>
              </a:ext>
            </a:extLst>
          </p:cNvPr>
          <p:cNvSpPr txBox="1"/>
          <p:nvPr/>
        </p:nvSpPr>
        <p:spPr>
          <a:xfrm>
            <a:off x="4949058" y="991309"/>
            <a:ext cx="169207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600" b="1" dirty="0">
                <a:latin typeface="Arial" panose="020B0604020202020204" pitchFamily="34" charset="0"/>
                <a:cs typeface="Arial" panose="020B0604020202020204" pitchFamily="34" charset="0"/>
              </a:rPr>
              <a:t>KEMALANGAN KAPAL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C8AE4BA-BAEE-F6FA-BB0D-0EA05AB006C0}"/>
              </a:ext>
            </a:extLst>
          </p:cNvPr>
          <p:cNvCxnSpPr>
            <a:cxnSpLocks/>
          </p:cNvCxnSpPr>
          <p:nvPr/>
        </p:nvCxnSpPr>
        <p:spPr>
          <a:xfrm>
            <a:off x="7711889" y="808156"/>
            <a:ext cx="0" cy="3518184"/>
          </a:xfrm>
          <a:prstGeom prst="line">
            <a:avLst/>
          </a:prstGeom>
          <a:ln w="412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6F7DA46E-D7BA-6A42-11F4-A316EDBE8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3617" y="1249783"/>
            <a:ext cx="2065974" cy="136647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02D7B4E-278B-43FA-6E8B-F53A07072DE5}"/>
              </a:ext>
            </a:extLst>
          </p:cNvPr>
          <p:cNvSpPr txBox="1"/>
          <p:nvPr/>
        </p:nvSpPr>
        <p:spPr>
          <a:xfrm>
            <a:off x="9195286" y="845553"/>
            <a:ext cx="178263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600" b="1" dirty="0">
                <a:latin typeface="Arial" panose="020B0604020202020204" pitchFamily="34" charset="0"/>
                <a:cs typeface="Arial" panose="020B0604020202020204" pitchFamily="34" charset="0"/>
              </a:rPr>
              <a:t>BARTER TRADE 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A134821-B526-447F-BB29-AA494FB25B95}"/>
              </a:ext>
            </a:extLst>
          </p:cNvPr>
          <p:cNvCxnSpPr>
            <a:cxnSpLocks/>
          </p:cNvCxnSpPr>
          <p:nvPr/>
        </p:nvCxnSpPr>
        <p:spPr>
          <a:xfrm>
            <a:off x="2839949" y="4506341"/>
            <a:ext cx="6153594" cy="0"/>
          </a:xfrm>
          <a:prstGeom prst="line">
            <a:avLst/>
          </a:prstGeom>
          <a:ln w="412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4" descr="Test Second CTSB page – Cybersolution Technologies">
            <a:extLst>
              <a:ext uri="{FF2B5EF4-FFF2-40B4-BE49-F238E27FC236}">
                <a16:creationId xmlns:a16="http://schemas.microsoft.com/office/drawing/2014/main" id="{2F4CBA50-20A4-2764-2DCE-9753419D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9556" y1="17778" x2="25778" y2="43111"/>
                        <a14:foregroundMark x1="50667" y1="17778" x2="35556" y2="19111"/>
                        <a14:foregroundMark x1="27111" y1="26667" x2="12000" y2="44000"/>
                        <a14:foregroundMark x1="85778" y1="48000" x2="83556" y2="54222"/>
                        <a14:foregroundMark x1="54667" y1="80444" x2="71111" y2="83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937" y="5216338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5E3D876-82C5-9ED0-669A-0A7D9BE0918B}"/>
              </a:ext>
            </a:extLst>
          </p:cNvPr>
          <p:cNvSpPr txBox="1"/>
          <p:nvPr/>
        </p:nvSpPr>
        <p:spPr>
          <a:xfrm>
            <a:off x="5395035" y="5764697"/>
            <a:ext cx="155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 dirty="0" err="1">
                <a:latin typeface="Arial" panose="020B0604020202020204" pitchFamily="34" charset="0"/>
                <a:cs typeface="Arial" panose="020B0604020202020204" pitchFamily="34" charset="0"/>
              </a:rPr>
              <a:t>Dikeluarkan</a:t>
            </a:r>
            <a:endParaRPr lang="en-MY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MY" sz="1200" dirty="0" err="1">
                <a:latin typeface="Arial" panose="020B0604020202020204" pitchFamily="34" charset="0"/>
                <a:cs typeface="Arial" panose="020B0604020202020204" pitchFamily="34" charset="0"/>
              </a:rPr>
              <a:t>Dibayar</a:t>
            </a:r>
            <a:endParaRPr lang="en-MY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MY" sz="1200" dirty="0" err="1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MY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200" dirty="0" err="1">
                <a:latin typeface="Arial" panose="020B0604020202020204" pitchFamily="34" charset="0"/>
                <a:cs typeface="Arial" panose="020B0604020202020204" pitchFamily="34" charset="0"/>
              </a:rPr>
              <a:t>Dibayar</a:t>
            </a:r>
            <a:r>
              <a:rPr lang="en-MY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08FC8E-2393-2ED5-7C38-42156351E9AA}"/>
              </a:ext>
            </a:extLst>
          </p:cNvPr>
          <p:cNvSpPr txBox="1"/>
          <p:nvPr/>
        </p:nvSpPr>
        <p:spPr>
          <a:xfrm>
            <a:off x="2919681" y="4864918"/>
            <a:ext cx="169207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600" b="1" dirty="0">
                <a:latin typeface="Arial" panose="020B0604020202020204" pitchFamily="34" charset="0"/>
                <a:cs typeface="Arial" panose="020B0604020202020204" pitchFamily="34" charset="0"/>
              </a:rPr>
              <a:t>KOMPAUN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486000-C0EC-DD38-A5F4-973AF57CB233}"/>
              </a:ext>
            </a:extLst>
          </p:cNvPr>
          <p:cNvSpPr txBox="1"/>
          <p:nvPr/>
        </p:nvSpPr>
        <p:spPr>
          <a:xfrm>
            <a:off x="4934756" y="3241735"/>
            <a:ext cx="1755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Pecahan</a:t>
            </a:r>
            <a:r>
              <a:rPr lang="en-MY" sz="1200" b="1" dirty="0">
                <a:latin typeface="Arial" panose="020B0604020202020204" pitchFamily="34" charset="0"/>
                <a:cs typeface="Arial" panose="020B0604020202020204" pitchFamily="34" charset="0"/>
              </a:rPr>
              <a:t> Kes 2024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51184" y="3116291"/>
            <a:ext cx="744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MASUK</a:t>
            </a:r>
            <a:endParaRPr lang="en-MY" sz="1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847470" y="3570519"/>
            <a:ext cx="848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KELUAR</a:t>
            </a:r>
            <a:endParaRPr lang="en-MY" sz="1400" b="1" dirty="0"/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917F0E18-A660-43C6-8A0C-E6CA18475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34418"/>
              </p:ext>
            </p:extLst>
          </p:nvPr>
        </p:nvGraphicFramePr>
        <p:xfrm>
          <a:off x="1088001" y="2453216"/>
          <a:ext cx="2366682" cy="548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026576">
                  <a:extLst>
                    <a:ext uri="{9D8B030D-6E8A-4147-A177-3AD203B41FA5}">
                      <a16:colId xmlns:a16="http://schemas.microsoft.com/office/drawing/2014/main" val="2086187712"/>
                    </a:ext>
                  </a:extLst>
                </a:gridCol>
                <a:gridCol w="673769">
                  <a:extLst>
                    <a:ext uri="{9D8B030D-6E8A-4147-A177-3AD203B41FA5}">
                      <a16:colId xmlns:a16="http://schemas.microsoft.com/office/drawing/2014/main" val="221622271"/>
                    </a:ext>
                  </a:extLst>
                </a:gridCol>
                <a:gridCol w="666337">
                  <a:extLst>
                    <a:ext uri="{9D8B030D-6E8A-4147-A177-3AD203B41FA5}">
                      <a16:colId xmlns:a16="http://schemas.microsoft.com/office/drawing/2014/main" val="1910471721"/>
                    </a:ext>
                  </a:extLst>
                </a:gridCol>
              </a:tblGrid>
              <a:tr h="251654">
                <a:tc>
                  <a:txBody>
                    <a:bodyPr/>
                    <a:lstStyle/>
                    <a:p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TAHUN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883138"/>
                  </a:ext>
                </a:extLst>
              </a:tr>
              <a:tr h="253125">
                <a:tc>
                  <a:txBody>
                    <a:bodyPr/>
                    <a:lstStyle/>
                    <a:p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BIL. KAPAL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1248</a:t>
                      </a:r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496095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EE1A06C-2B4F-4A51-BC0E-3CB0C8299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220682"/>
              </p:ext>
            </p:extLst>
          </p:nvPr>
        </p:nvGraphicFramePr>
        <p:xfrm>
          <a:off x="1071308" y="3110419"/>
          <a:ext cx="2366682" cy="548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032795">
                  <a:extLst>
                    <a:ext uri="{9D8B030D-6E8A-4147-A177-3AD203B41FA5}">
                      <a16:colId xmlns:a16="http://schemas.microsoft.com/office/drawing/2014/main" val="2086187712"/>
                    </a:ext>
                  </a:extLst>
                </a:gridCol>
                <a:gridCol w="667550">
                  <a:extLst>
                    <a:ext uri="{9D8B030D-6E8A-4147-A177-3AD203B41FA5}">
                      <a16:colId xmlns:a16="http://schemas.microsoft.com/office/drawing/2014/main" val="221622271"/>
                    </a:ext>
                  </a:extLst>
                </a:gridCol>
                <a:gridCol w="666337">
                  <a:extLst>
                    <a:ext uri="{9D8B030D-6E8A-4147-A177-3AD203B41FA5}">
                      <a16:colId xmlns:a16="http://schemas.microsoft.com/office/drawing/2014/main" val="1910471721"/>
                    </a:ext>
                  </a:extLst>
                </a:gridCol>
              </a:tblGrid>
              <a:tr h="251654">
                <a:tc>
                  <a:txBody>
                    <a:bodyPr/>
                    <a:lstStyle/>
                    <a:p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TAHUN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883138"/>
                  </a:ext>
                </a:extLst>
              </a:tr>
              <a:tr h="253125">
                <a:tc>
                  <a:txBody>
                    <a:bodyPr/>
                    <a:lstStyle/>
                    <a:p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BIL. KAPAL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496095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5F602029-559A-4A4A-B2A5-959B062F3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14168"/>
              </p:ext>
            </p:extLst>
          </p:nvPr>
        </p:nvGraphicFramePr>
        <p:xfrm>
          <a:off x="4611755" y="2453216"/>
          <a:ext cx="2366682" cy="548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45148">
                  <a:extLst>
                    <a:ext uri="{9D8B030D-6E8A-4147-A177-3AD203B41FA5}">
                      <a16:colId xmlns:a16="http://schemas.microsoft.com/office/drawing/2014/main" val="2086187712"/>
                    </a:ext>
                  </a:extLst>
                </a:gridCol>
                <a:gridCol w="768499">
                  <a:extLst>
                    <a:ext uri="{9D8B030D-6E8A-4147-A177-3AD203B41FA5}">
                      <a16:colId xmlns:a16="http://schemas.microsoft.com/office/drawing/2014/main" val="221622271"/>
                    </a:ext>
                  </a:extLst>
                </a:gridCol>
                <a:gridCol w="753035">
                  <a:extLst>
                    <a:ext uri="{9D8B030D-6E8A-4147-A177-3AD203B41FA5}">
                      <a16:colId xmlns:a16="http://schemas.microsoft.com/office/drawing/2014/main" val="1910471721"/>
                    </a:ext>
                  </a:extLst>
                </a:gridCol>
              </a:tblGrid>
              <a:tr h="251654">
                <a:tc>
                  <a:txBody>
                    <a:bodyPr/>
                    <a:lstStyle/>
                    <a:p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TAHUN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883138"/>
                  </a:ext>
                </a:extLst>
              </a:tr>
              <a:tr h="253125">
                <a:tc>
                  <a:txBody>
                    <a:bodyPr/>
                    <a:lstStyle/>
                    <a:p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BIL. KES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496095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F05F16DD-B5E3-4DF7-B3E4-E3235A4CB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116615"/>
              </p:ext>
            </p:extLst>
          </p:nvPr>
        </p:nvGraphicFramePr>
        <p:xfrm>
          <a:off x="4510145" y="3561502"/>
          <a:ext cx="2604742" cy="548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1316">
                  <a:extLst>
                    <a:ext uri="{9D8B030D-6E8A-4147-A177-3AD203B41FA5}">
                      <a16:colId xmlns:a16="http://schemas.microsoft.com/office/drawing/2014/main" val="3184952488"/>
                    </a:ext>
                  </a:extLst>
                </a:gridCol>
                <a:gridCol w="501316">
                  <a:extLst>
                    <a:ext uri="{9D8B030D-6E8A-4147-A177-3AD203B41FA5}">
                      <a16:colId xmlns:a16="http://schemas.microsoft.com/office/drawing/2014/main" val="1041063267"/>
                    </a:ext>
                  </a:extLst>
                </a:gridCol>
                <a:gridCol w="517895">
                  <a:extLst>
                    <a:ext uri="{9D8B030D-6E8A-4147-A177-3AD203B41FA5}">
                      <a16:colId xmlns:a16="http://schemas.microsoft.com/office/drawing/2014/main" val="2086187712"/>
                    </a:ext>
                  </a:extLst>
                </a:gridCol>
                <a:gridCol w="528133">
                  <a:extLst>
                    <a:ext uri="{9D8B030D-6E8A-4147-A177-3AD203B41FA5}">
                      <a16:colId xmlns:a16="http://schemas.microsoft.com/office/drawing/2014/main" val="221622271"/>
                    </a:ext>
                  </a:extLst>
                </a:gridCol>
                <a:gridCol w="556082">
                  <a:extLst>
                    <a:ext uri="{9D8B030D-6E8A-4147-A177-3AD203B41FA5}">
                      <a16:colId xmlns:a16="http://schemas.microsoft.com/office/drawing/2014/main" val="19104717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UTR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883138"/>
                  </a:ext>
                </a:extLst>
              </a:tr>
              <a:tr h="25312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496095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034F2732-E772-4464-BC83-11A5A4EB6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738740"/>
              </p:ext>
            </p:extLst>
          </p:nvPr>
        </p:nvGraphicFramePr>
        <p:xfrm>
          <a:off x="8610600" y="2765217"/>
          <a:ext cx="2952009" cy="11887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84003">
                  <a:extLst>
                    <a:ext uri="{9D8B030D-6E8A-4147-A177-3AD203B41FA5}">
                      <a16:colId xmlns:a16="http://schemas.microsoft.com/office/drawing/2014/main" val="2429444688"/>
                    </a:ext>
                  </a:extLst>
                </a:gridCol>
                <a:gridCol w="984003">
                  <a:extLst>
                    <a:ext uri="{9D8B030D-6E8A-4147-A177-3AD203B41FA5}">
                      <a16:colId xmlns:a16="http://schemas.microsoft.com/office/drawing/2014/main" val="2086187712"/>
                    </a:ext>
                  </a:extLst>
                </a:gridCol>
                <a:gridCol w="984003">
                  <a:extLst>
                    <a:ext uri="{9D8B030D-6E8A-4147-A177-3AD203B41FA5}">
                      <a16:colId xmlns:a16="http://schemas.microsoft.com/office/drawing/2014/main" val="3836397110"/>
                    </a:ext>
                  </a:extLst>
                </a:gridCol>
              </a:tblGrid>
              <a:tr h="21307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TAHUN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564632"/>
                  </a:ext>
                </a:extLst>
              </a:tr>
              <a:tr h="213071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BIL. KAPAL</a:t>
                      </a:r>
                      <a:endParaRPr lang="en-MY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8,336</a:t>
                      </a:r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12,173</a:t>
                      </a:r>
                      <a:endParaRPr lang="en-MY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48839"/>
                  </a:ext>
                </a:extLst>
              </a:tr>
              <a:tr h="213071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BIL. KAPAL</a:t>
                      </a:r>
                      <a:endParaRPr lang="en-MY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8,325</a:t>
                      </a:r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12,186 </a:t>
                      </a:r>
                      <a:endParaRPr lang="en-MY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MY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513674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096A496B-77A5-408A-BD80-3381031F3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688498"/>
              </p:ext>
            </p:extLst>
          </p:nvPr>
        </p:nvGraphicFramePr>
        <p:xfrm>
          <a:off x="4885610" y="4876682"/>
          <a:ext cx="3658622" cy="7315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35565">
                  <a:extLst>
                    <a:ext uri="{9D8B030D-6E8A-4147-A177-3AD203B41FA5}">
                      <a16:colId xmlns:a16="http://schemas.microsoft.com/office/drawing/2014/main" val="2086187712"/>
                    </a:ext>
                  </a:extLst>
                </a:gridCol>
                <a:gridCol w="1090864">
                  <a:extLst>
                    <a:ext uri="{9D8B030D-6E8A-4147-A177-3AD203B41FA5}">
                      <a16:colId xmlns:a16="http://schemas.microsoft.com/office/drawing/2014/main" val="221622271"/>
                    </a:ext>
                  </a:extLst>
                </a:gridCol>
                <a:gridCol w="1032193">
                  <a:extLst>
                    <a:ext uri="{9D8B030D-6E8A-4147-A177-3AD203B41FA5}">
                      <a16:colId xmlns:a16="http://schemas.microsoft.com/office/drawing/2014/main" val="1910471721"/>
                    </a:ext>
                  </a:extLst>
                </a:gridCol>
              </a:tblGrid>
              <a:tr h="251654"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TAHUN</a:t>
                      </a:r>
                      <a:endParaRPr lang="en-MY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883138"/>
                  </a:ext>
                </a:extLst>
              </a:tr>
              <a:tr h="253125">
                <a:tc>
                  <a:txBody>
                    <a:bodyPr/>
                    <a:lstStyle/>
                    <a:p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NILAI KOMPAUN</a:t>
                      </a:r>
                    </a:p>
                    <a:p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KESELURUHAN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RM</a:t>
                      </a:r>
                    </a:p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1,471,250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RM</a:t>
                      </a:r>
                    </a:p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867,050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496095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C277CF2D-6DB5-43D7-8201-F9FAE1F8ED55}"/>
              </a:ext>
            </a:extLst>
          </p:cNvPr>
          <p:cNvSpPr txBox="1"/>
          <p:nvPr/>
        </p:nvSpPr>
        <p:spPr>
          <a:xfrm>
            <a:off x="6542401" y="5807465"/>
            <a:ext cx="155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 dirty="0">
                <a:latin typeface="Arial" panose="020B0604020202020204" pitchFamily="34" charset="0"/>
                <a:cs typeface="Arial" panose="020B0604020202020204" pitchFamily="34" charset="0"/>
              </a:rPr>
              <a:t>: RM 878,550</a:t>
            </a:r>
          </a:p>
          <a:p>
            <a:r>
              <a:rPr lang="en-MY" sz="1200" dirty="0">
                <a:latin typeface="Arial" panose="020B0604020202020204" pitchFamily="34" charset="0"/>
                <a:cs typeface="Arial" panose="020B0604020202020204" pitchFamily="34" charset="0"/>
              </a:rPr>
              <a:t>: RM 249,750</a:t>
            </a:r>
          </a:p>
          <a:p>
            <a:r>
              <a:rPr lang="en-MY" sz="1200" dirty="0">
                <a:latin typeface="Arial" panose="020B0604020202020204" pitchFamily="34" charset="0"/>
                <a:cs typeface="Arial" panose="020B0604020202020204" pitchFamily="34" charset="0"/>
              </a:rPr>
              <a:t>: RM 628,800</a:t>
            </a:r>
          </a:p>
        </p:txBody>
      </p:sp>
    </p:spTree>
    <p:extLst>
      <p:ext uri="{BB962C8B-B14F-4D97-AF65-F5344CB8AC3E}">
        <p14:creationId xmlns:p14="http://schemas.microsoft.com/office/powerpoint/2010/main" val="277715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6A052-2267-BCD2-911B-6F9903BBB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965" y="-13647"/>
            <a:ext cx="10515600" cy="71763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BAHAGIAN PENGURUSAN TRAFIK &amp; BANTUAN PELAYARAN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AD89F-CCE7-5831-D382-324DB5C2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708A-1EAA-4DEF-9ACF-CDEC48BB3A93}" type="slidenum">
              <a:rPr lang="en-MY" smtClean="0"/>
              <a:pPr/>
              <a:t>3</a:t>
            </a:fld>
            <a:endParaRPr lang="en-MY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DB2795-9297-E47D-44FE-C572ACE0435A}"/>
              </a:ext>
            </a:extLst>
          </p:cNvPr>
          <p:cNvSpPr txBox="1"/>
          <p:nvPr/>
        </p:nvSpPr>
        <p:spPr>
          <a:xfrm>
            <a:off x="6557973" y="955885"/>
            <a:ext cx="4790813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100" b="1" dirty="0">
                <a:latin typeface="Arial" panose="020B0604020202020204" pitchFamily="34" charset="0"/>
                <a:cs typeface="Arial" panose="020B0604020202020204" pitchFamily="34" charset="0"/>
              </a:rPr>
              <a:t>STATISTIK KAPAL YANG MELALUI SELAT MELAKA DAN MEMASUKI PELABUHAN DI MALAYSIA</a:t>
            </a:r>
            <a:endParaRPr lang="en-MY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7A49F9-E752-4140-60D4-BFAF542000F4}"/>
              </a:ext>
            </a:extLst>
          </p:cNvPr>
          <p:cNvSpPr txBox="1"/>
          <p:nvPr/>
        </p:nvSpPr>
        <p:spPr>
          <a:xfrm>
            <a:off x="9353002" y="4053812"/>
            <a:ext cx="27432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15,943</a:t>
            </a:r>
          </a:p>
          <a:p>
            <a:pPr algn="ctr"/>
            <a:r>
              <a:rPr lang="en-MY" sz="1100" b="1" dirty="0">
                <a:latin typeface="Arial" panose="020B0604020202020204" pitchFamily="34" charset="0"/>
                <a:cs typeface="Arial" panose="020B0604020202020204" pitchFamily="34" charset="0"/>
              </a:rPr>
              <a:t>JUMLAH KAPAL YANG MELALUI SELAT MELAKA DAN MEMASUKI PELABUHAN UTAMA MALAYSIA DARI </a:t>
            </a:r>
          </a:p>
          <a:p>
            <a:pPr algn="ctr"/>
            <a:r>
              <a:rPr lang="en-MY" sz="1100" b="1" dirty="0">
                <a:latin typeface="Arial" panose="020B0604020202020204" pitchFamily="34" charset="0"/>
                <a:cs typeface="Arial" panose="020B0604020202020204" pitchFamily="34" charset="0"/>
              </a:rPr>
              <a:t>JAN-NOV 2024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A71CAC3-C25F-6BE0-AB5C-7964AA03CEA4}"/>
              </a:ext>
            </a:extLst>
          </p:cNvPr>
          <p:cNvCxnSpPr/>
          <p:nvPr/>
        </p:nvCxnSpPr>
        <p:spPr>
          <a:xfrm>
            <a:off x="5798916" y="1110119"/>
            <a:ext cx="0" cy="5246231"/>
          </a:xfrm>
          <a:prstGeom prst="line">
            <a:avLst/>
          </a:prstGeom>
          <a:ln w="412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8428ECB-7B57-F57E-128B-A383224536AC}"/>
              </a:ext>
            </a:extLst>
          </p:cNvPr>
          <p:cNvCxnSpPr>
            <a:cxnSpLocks/>
          </p:cNvCxnSpPr>
          <p:nvPr/>
        </p:nvCxnSpPr>
        <p:spPr>
          <a:xfrm>
            <a:off x="5969828" y="3632884"/>
            <a:ext cx="6153594" cy="0"/>
          </a:xfrm>
          <a:prstGeom prst="line">
            <a:avLst/>
          </a:prstGeom>
          <a:ln w="412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EE537A4-FFCC-4EDB-96B2-9E4CCB963A0D}"/>
              </a:ext>
            </a:extLst>
          </p:cNvPr>
          <p:cNvSpPr txBox="1"/>
          <p:nvPr/>
        </p:nvSpPr>
        <p:spPr>
          <a:xfrm>
            <a:off x="2126920" y="4643431"/>
            <a:ext cx="2527396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MY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MY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86,059</a:t>
            </a:r>
          </a:p>
          <a:p>
            <a:pPr algn="ctr"/>
            <a:r>
              <a:rPr lang="en-MY" sz="1400" b="1" dirty="0">
                <a:latin typeface="Arial" panose="020B0604020202020204" pitchFamily="34" charset="0"/>
                <a:cs typeface="Arial" panose="020B0604020202020204" pitchFamily="34" charset="0"/>
              </a:rPr>
              <a:t>PELAPORAN DITERIMA SEHINGGA NOV 2024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077A351-5DF7-4916-8852-1345740DF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202579"/>
              </p:ext>
            </p:extLst>
          </p:nvPr>
        </p:nvGraphicFramePr>
        <p:xfrm>
          <a:off x="142153" y="1344751"/>
          <a:ext cx="1154219" cy="32986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59227">
                  <a:extLst>
                    <a:ext uri="{9D8B030D-6E8A-4147-A177-3AD203B41FA5}">
                      <a16:colId xmlns:a16="http://schemas.microsoft.com/office/drawing/2014/main" val="638976069"/>
                    </a:ext>
                  </a:extLst>
                </a:gridCol>
                <a:gridCol w="594992">
                  <a:extLst>
                    <a:ext uri="{9D8B030D-6E8A-4147-A177-3AD203B41FA5}">
                      <a16:colId xmlns:a16="http://schemas.microsoft.com/office/drawing/2014/main" val="278011333"/>
                    </a:ext>
                  </a:extLst>
                </a:gridCol>
              </a:tblGrid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JAN</a:t>
                      </a:r>
                      <a:endParaRPr lang="en-MY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000" b="1" dirty="0"/>
                        <a:t>JULY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358652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7,943</a:t>
                      </a:r>
                      <a:endParaRPr lang="en-MY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8,137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27061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FEB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000" b="1" dirty="0"/>
                        <a:t>AUG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334068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7,257</a:t>
                      </a:r>
                      <a:endParaRPr lang="en-MY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8,061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46062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MAC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SEPT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3289567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7,776</a:t>
                      </a:r>
                      <a:endParaRPr lang="en-MY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7,635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93170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APR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000" b="1" dirty="0"/>
                        <a:t>OCT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482597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7,689</a:t>
                      </a:r>
                      <a:endParaRPr lang="en-MY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8,026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26081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MEI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NOV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511478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8,008</a:t>
                      </a:r>
                      <a:endParaRPr lang="en-MY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0" dirty="0"/>
                        <a:t>7,774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247183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/>
                        <a:t>DIS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956537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7,753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dirty="0"/>
                        <a:t>NIL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379143"/>
                  </a:ext>
                </a:extLst>
              </a:tr>
            </a:tbl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469C6CF-75D2-4848-950A-96201ECDE8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8882243"/>
              </p:ext>
            </p:extLst>
          </p:nvPr>
        </p:nvGraphicFramePr>
        <p:xfrm>
          <a:off x="1467282" y="665823"/>
          <a:ext cx="4116383" cy="397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D4DDA9C6-3B95-4F7C-B1C4-EEBC8B2495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30491"/>
              </p:ext>
            </p:extLst>
          </p:nvPr>
        </p:nvGraphicFramePr>
        <p:xfrm>
          <a:off x="6372633" y="1011580"/>
          <a:ext cx="5477229" cy="2519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13DA051F-BA94-44E1-B3AF-83B0E63A3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8694" y="3696451"/>
            <a:ext cx="3300483" cy="316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9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708A-1EAA-4DEF-9ACF-CDEC48BB3A93}" type="slidenum">
              <a:rPr lang="en-MY" smtClean="0"/>
              <a:pPr/>
              <a:t>4</a:t>
            </a:fld>
            <a:endParaRPr lang="en-MY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5C6A052-2267-BCD2-911B-6F9903BBB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965" y="-13647"/>
            <a:ext cx="10515600" cy="71763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BAHAGIAN KAWALAN INDUSTRI MARITIM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5CDA255-59B6-4CA7-9DB1-35457BF2C8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515298"/>
              </p:ext>
            </p:extLst>
          </p:nvPr>
        </p:nvGraphicFramePr>
        <p:xfrm>
          <a:off x="298450" y="822960"/>
          <a:ext cx="2900045" cy="156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6AF185D-2BC7-41D3-A426-163A60A97ABE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8872901"/>
              </p:ext>
            </p:extLst>
          </p:nvPr>
        </p:nvGraphicFramePr>
        <p:xfrm>
          <a:off x="298450" y="2646680"/>
          <a:ext cx="2900045" cy="156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76E458B2-BBD1-4CE5-9F7E-32BDDCFC6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4783354"/>
              </p:ext>
            </p:extLst>
          </p:nvPr>
        </p:nvGraphicFramePr>
        <p:xfrm>
          <a:off x="298450" y="4470400"/>
          <a:ext cx="2900045" cy="1812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EFDC7053-2BEF-4E41-B0B3-B1C21B3E637B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8405808"/>
              </p:ext>
            </p:extLst>
          </p:nvPr>
        </p:nvGraphicFramePr>
        <p:xfrm>
          <a:off x="3472815" y="822960"/>
          <a:ext cx="2900045" cy="156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BD219FC-58F9-4F50-ADC5-ED53CE045065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66112711"/>
              </p:ext>
            </p:extLst>
          </p:nvPr>
        </p:nvGraphicFramePr>
        <p:xfrm>
          <a:off x="3472815" y="2636520"/>
          <a:ext cx="2900045" cy="156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E922E26D-D96E-4A97-B707-3CC93F416F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3732603"/>
              </p:ext>
            </p:extLst>
          </p:nvPr>
        </p:nvGraphicFramePr>
        <p:xfrm>
          <a:off x="3495040" y="4493895"/>
          <a:ext cx="2877820" cy="180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89B2FBAF-83A8-46E8-A7EB-A6A6DBAB78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7963758"/>
              </p:ext>
            </p:extLst>
          </p:nvPr>
        </p:nvGraphicFramePr>
        <p:xfrm>
          <a:off x="6738620" y="3985577"/>
          <a:ext cx="4615180" cy="2553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49B3A72-D72A-41FF-A53E-DFCCAC447A30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89901826"/>
              </p:ext>
            </p:extLst>
          </p:nvPr>
        </p:nvGraphicFramePr>
        <p:xfrm>
          <a:off x="6647179" y="683349"/>
          <a:ext cx="5045075" cy="1527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7975">
                <a:tc gridSpan="5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KAPAL MALAYSIA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WARGA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2023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2024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OFF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OFF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MALAYSIA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19023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8912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20200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13165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ASING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6895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3745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5865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4064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631F423-FBD1-4E0C-91AB-76AC500E3A1B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0203636"/>
              </p:ext>
            </p:extLst>
          </p:nvPr>
        </p:nvGraphicFramePr>
        <p:xfrm>
          <a:off x="6647179" y="2285925"/>
          <a:ext cx="5045075" cy="1527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7975">
                <a:tc gridSpan="5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KAPAL ASING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WARGA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2023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2024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OFF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SIGN OFF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MALAYSIA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777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734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2500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1522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ASING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15314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15115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16895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16588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671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FD1525-58DD-3DB5-27BE-8133C269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708A-1EAA-4DEF-9ACF-CDEC48BB3A93}" type="slidenum">
              <a:rPr lang="en-MY" smtClean="0"/>
              <a:pPr/>
              <a:t>5</a:t>
            </a:fld>
            <a:endParaRPr lang="en-MY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D16E1E-C5FE-9965-3BD1-B5BD109B37EA}"/>
              </a:ext>
            </a:extLst>
          </p:cNvPr>
          <p:cNvSpPr txBox="1">
            <a:spLocks/>
          </p:cNvSpPr>
          <p:nvPr/>
        </p:nvSpPr>
        <p:spPr>
          <a:xfrm>
            <a:off x="2031256" y="81933"/>
            <a:ext cx="10515600" cy="71763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BAHAGIAN PENDAFTARAN KAPAL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CA12E9E7-B0B9-56A6-7D8B-9438498F3E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724546"/>
              </p:ext>
            </p:extLst>
          </p:nvPr>
        </p:nvGraphicFramePr>
        <p:xfrm>
          <a:off x="590051" y="2727872"/>
          <a:ext cx="4883837" cy="19351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34192">
                  <a:extLst>
                    <a:ext uri="{9D8B030D-6E8A-4147-A177-3AD203B41FA5}">
                      <a16:colId xmlns:a16="http://schemas.microsoft.com/office/drawing/2014/main" val="1583970183"/>
                    </a:ext>
                  </a:extLst>
                </a:gridCol>
                <a:gridCol w="1742102">
                  <a:extLst>
                    <a:ext uri="{9D8B030D-6E8A-4147-A177-3AD203B41FA5}">
                      <a16:colId xmlns:a16="http://schemas.microsoft.com/office/drawing/2014/main" val="831108726"/>
                    </a:ext>
                  </a:extLst>
                </a:gridCol>
                <a:gridCol w="1507543">
                  <a:extLst>
                    <a:ext uri="{9D8B030D-6E8A-4147-A177-3AD203B41FA5}">
                      <a16:colId xmlns:a16="http://schemas.microsoft.com/office/drawing/2014/main" val="3178897454"/>
                    </a:ext>
                  </a:extLst>
                </a:gridCol>
              </a:tblGrid>
              <a:tr h="313559">
                <a:tc rowSpan="2">
                  <a:txBody>
                    <a:bodyPr/>
                    <a:lstStyle/>
                    <a:p>
                      <a:pPr algn="ctr"/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JENIS PENDAFTARAN</a:t>
                      </a:r>
                      <a:endParaRPr lang="en-MY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BILANGAN</a:t>
                      </a:r>
                      <a:endParaRPr lang="en-MY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MY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070600"/>
                  </a:ext>
                </a:extLst>
              </a:tr>
              <a:tr h="294098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KAPAL</a:t>
                      </a:r>
                      <a:endParaRPr lang="en-MY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</a:t>
                      </a:r>
                      <a:endParaRPr lang="en-MY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1855854"/>
                  </a:ext>
                </a:extLst>
              </a:tr>
              <a:tr h="455255"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1,092,074.00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2884476"/>
                  </a:ext>
                </a:extLst>
              </a:tr>
              <a:tr h="383168"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17,694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9448971"/>
                  </a:ext>
                </a:extLst>
              </a:tr>
              <a:tr h="456603"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LIYR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6,820.07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83845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AD9BFBA-C476-B444-A0FF-41157FC17F31}"/>
              </a:ext>
            </a:extLst>
          </p:cNvPr>
          <p:cNvSpPr txBox="1"/>
          <p:nvPr/>
        </p:nvSpPr>
        <p:spPr>
          <a:xfrm>
            <a:off x="1787856" y="1530067"/>
            <a:ext cx="3575713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400" b="1" dirty="0">
                <a:latin typeface="Arial" panose="020B0604020202020204" pitchFamily="34" charset="0"/>
                <a:cs typeface="Arial" panose="020B0604020202020204" pitchFamily="34" charset="0"/>
              </a:rPr>
              <a:t>JUMLAH TERKUMPUL PENDAFTARAN KAPAL BAGI TAHUN SEMASA </a:t>
            </a:r>
          </a:p>
          <a:p>
            <a:pPr algn="ctr"/>
            <a:r>
              <a:rPr lang="en-MY" sz="1400" b="1" dirty="0">
                <a:latin typeface="Arial" panose="020B0604020202020204" pitchFamily="34" charset="0"/>
                <a:cs typeface="Arial" panose="020B0604020202020204" pitchFamily="34" charset="0"/>
              </a:rPr>
              <a:t>(JAN – NOVEMBER 2024)</a:t>
            </a:r>
          </a:p>
        </p:txBody>
      </p:sp>
      <p:pic>
        <p:nvPicPr>
          <p:cNvPr id="9" name="Graphic 8" descr="Freight with solid fill">
            <a:extLst>
              <a:ext uri="{FF2B5EF4-FFF2-40B4-BE49-F238E27FC236}">
                <a16:creationId xmlns:a16="http://schemas.microsoft.com/office/drawing/2014/main" id="{CA0DF4B6-D944-E2B5-EB88-570C18B69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0051" y="1271601"/>
            <a:ext cx="1255595" cy="1255595"/>
          </a:xfrm>
          <a:prstGeom prst="rect">
            <a:avLst/>
          </a:prstGeom>
        </p:spPr>
      </p:pic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0F991198-9A4E-0283-731B-832F62D3CD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385859"/>
              </p:ext>
            </p:extLst>
          </p:nvPr>
        </p:nvGraphicFramePr>
        <p:xfrm>
          <a:off x="6591300" y="2747759"/>
          <a:ext cx="4762500" cy="200381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7484">
                  <a:extLst>
                    <a:ext uri="{9D8B030D-6E8A-4147-A177-3AD203B41FA5}">
                      <a16:colId xmlns:a16="http://schemas.microsoft.com/office/drawing/2014/main" val="1583970183"/>
                    </a:ext>
                  </a:extLst>
                </a:gridCol>
                <a:gridCol w="1572819">
                  <a:extLst>
                    <a:ext uri="{9D8B030D-6E8A-4147-A177-3AD203B41FA5}">
                      <a16:colId xmlns:a16="http://schemas.microsoft.com/office/drawing/2014/main" val="831108726"/>
                    </a:ext>
                  </a:extLst>
                </a:gridCol>
                <a:gridCol w="1542197">
                  <a:extLst>
                    <a:ext uri="{9D8B030D-6E8A-4147-A177-3AD203B41FA5}">
                      <a16:colId xmlns:a16="http://schemas.microsoft.com/office/drawing/2014/main" val="3178897454"/>
                    </a:ext>
                  </a:extLst>
                </a:gridCol>
              </a:tblGrid>
              <a:tr h="359426">
                <a:tc rowSpan="2">
                  <a:txBody>
                    <a:bodyPr/>
                    <a:lstStyle/>
                    <a:p>
                      <a:pPr algn="ctr"/>
                      <a:endParaRPr lang="en-M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JENIS PENDAFTARAN</a:t>
                      </a:r>
                      <a:endParaRPr lang="en-MY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BILANGAN</a:t>
                      </a:r>
                      <a:endParaRPr lang="en-MY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MY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070600"/>
                  </a:ext>
                </a:extLst>
              </a:tr>
              <a:tr h="31720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KAPAL</a:t>
                      </a:r>
                      <a:endParaRPr lang="en-MY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</a:t>
                      </a:r>
                      <a:endParaRPr lang="en-MY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1855854"/>
                  </a:ext>
                </a:extLst>
              </a:tr>
              <a:tr h="431438"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11,493,886.19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2884476"/>
                  </a:ext>
                </a:extLst>
              </a:tr>
              <a:tr h="339243"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254,412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9448971"/>
                  </a:ext>
                </a:extLst>
              </a:tr>
              <a:tr h="556503"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LIYR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23,840.16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83845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B21D52B-6DA3-708E-99EC-EB1A7C591BE4}"/>
              </a:ext>
            </a:extLst>
          </p:cNvPr>
          <p:cNvSpPr txBox="1"/>
          <p:nvPr/>
        </p:nvSpPr>
        <p:spPr>
          <a:xfrm>
            <a:off x="6815301" y="1637788"/>
            <a:ext cx="357571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400" b="1" dirty="0">
                <a:latin typeface="Arial" panose="020B0604020202020204" pitchFamily="34" charset="0"/>
                <a:cs typeface="Arial" panose="020B0604020202020204" pitchFamily="34" charset="0"/>
              </a:rPr>
              <a:t>JUMLAH KESELURUHAN PENDAFTARAN KAPAL</a:t>
            </a:r>
          </a:p>
        </p:txBody>
      </p:sp>
      <p:pic>
        <p:nvPicPr>
          <p:cNvPr id="12" name="Picture 8" descr="EGS Process Flow | eBay Global Shipping">
            <a:extLst>
              <a:ext uri="{FF2B5EF4-FFF2-40B4-BE49-F238E27FC236}">
                <a16:creationId xmlns:a16="http://schemas.microsoft.com/office/drawing/2014/main" id="{E8F64C65-1D80-3125-5FBD-BE1DB4F40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841" y="1269241"/>
            <a:ext cx="1406960" cy="140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3FD5D5-D870-4B75-A386-28CE743F910B}"/>
              </a:ext>
            </a:extLst>
          </p:cNvPr>
          <p:cNvCxnSpPr>
            <a:cxnSpLocks/>
          </p:cNvCxnSpPr>
          <p:nvPr/>
        </p:nvCxnSpPr>
        <p:spPr>
          <a:xfrm>
            <a:off x="5989335" y="915973"/>
            <a:ext cx="0" cy="5252598"/>
          </a:xfrm>
          <a:prstGeom prst="line">
            <a:avLst/>
          </a:prstGeom>
          <a:ln w="412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606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1014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97*120"/>
  <p:tag name="TABLE_ENDDRAG_RECT" val="514*281*397*1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97*120"/>
  <p:tag name="TABLE_ENDDRAG_RECT" val="514*281*397*120"/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8145</TotalTime>
  <Words>284</Words>
  <Application>Microsoft Office PowerPoint</Application>
  <PresentationFormat>Widescreen</PresentationFormat>
  <Paragraphs>179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Narrow</vt:lpstr>
      <vt:lpstr>Bahnschrift</vt:lpstr>
      <vt:lpstr>Calibri</vt:lpstr>
      <vt:lpstr>Calibri Light</vt:lpstr>
      <vt:lpstr>Office Theme</vt:lpstr>
      <vt:lpstr>LAPORAN BULANAN  AKTIVITI SEKTOR OPERASI  JABATAN LAUT MALAYSIA  (JANUARI – NOVEMBER 2024)</vt:lpstr>
      <vt:lpstr>PowerPoint Presentation</vt:lpstr>
      <vt:lpstr>BAHAGIAN PENGURUSAN TRAFIK &amp; BANTUAN PELAYARAN</vt:lpstr>
      <vt:lpstr>BAHAGIAN KAWALAN INDUSTRI MARITIM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JLM-PC-168</dc:creator>
  <cp:lastModifiedBy>Shaira Binti Hashim</cp:lastModifiedBy>
  <cp:revision>140</cp:revision>
  <cp:lastPrinted>2024-06-10T05:42:12Z</cp:lastPrinted>
  <dcterms:created xsi:type="dcterms:W3CDTF">2024-01-29T07:01:54Z</dcterms:created>
  <dcterms:modified xsi:type="dcterms:W3CDTF">2025-01-10T06:53:07Z</dcterms:modified>
</cp:coreProperties>
</file>