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MY" sz="1200" b="1" dirty="0"/>
              <a:t>PERBANDINGAN MENGIKUT TAHUN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MAC</c:v>
                </c:pt>
                <c:pt idx="3">
                  <c:v>APR</c:v>
                </c:pt>
                <c:pt idx="4">
                  <c:v>MEI</c:v>
                </c:pt>
                <c:pt idx="5">
                  <c:v>JUN</c:v>
                </c:pt>
                <c:pt idx="6">
                  <c:v>JUL</c:v>
                </c:pt>
                <c:pt idx="7">
                  <c:v>OGO</c:v>
                </c:pt>
                <c:pt idx="8">
                  <c:v>SEP</c:v>
                </c:pt>
                <c:pt idx="9">
                  <c:v>OKT</c:v>
                </c:pt>
                <c:pt idx="10">
                  <c:v>NOV</c:v>
                </c:pt>
                <c:pt idx="11">
                  <c:v>DIS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1178</c:v>
                </c:pt>
                <c:pt idx="1">
                  <c:v>1035</c:v>
                </c:pt>
                <c:pt idx="2">
                  <c:v>946</c:v>
                </c:pt>
                <c:pt idx="3">
                  <c:v>1026</c:v>
                </c:pt>
                <c:pt idx="4">
                  <c:v>567</c:v>
                </c:pt>
                <c:pt idx="5">
                  <c:v>975</c:v>
                </c:pt>
                <c:pt idx="6">
                  <c:v>1105</c:v>
                </c:pt>
                <c:pt idx="7">
                  <c:v>1007</c:v>
                </c:pt>
                <c:pt idx="8">
                  <c:v>1112</c:v>
                </c:pt>
                <c:pt idx="9">
                  <c:v>1057</c:v>
                </c:pt>
                <c:pt idx="10">
                  <c:v>947</c:v>
                </c:pt>
                <c:pt idx="11">
                  <c:v>1104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B3-4918-8097-957F3FCA05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MAC</c:v>
                </c:pt>
                <c:pt idx="3">
                  <c:v>APR</c:v>
                </c:pt>
                <c:pt idx="4">
                  <c:v>MEI</c:v>
                </c:pt>
                <c:pt idx="5">
                  <c:v>JUN</c:v>
                </c:pt>
                <c:pt idx="6">
                  <c:v>JUL</c:v>
                </c:pt>
                <c:pt idx="7">
                  <c:v>OGO</c:v>
                </c:pt>
                <c:pt idx="8">
                  <c:v>SEP</c:v>
                </c:pt>
                <c:pt idx="9">
                  <c:v>OKT</c:v>
                </c:pt>
                <c:pt idx="10">
                  <c:v>NOV</c:v>
                </c:pt>
                <c:pt idx="11">
                  <c:v>DIS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B3-4918-8097-957F3FCA05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12616704"/>
        <c:axId val="1099525104"/>
      </c:barChart>
      <c:catAx>
        <c:axId val="14126167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9525104"/>
        <c:crosses val="autoZero"/>
        <c:auto val="1"/>
        <c:lblAlgn val="ctr"/>
        <c:lblOffset val="100"/>
        <c:noMultiLvlLbl val="0"/>
      </c:catAx>
      <c:valAx>
        <c:axId val="10995251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2616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97354-45F3-49CC-B50F-BD56D06F7D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8E6921-F4DC-4AC7-AA5E-542AC2BB7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2DBE8B-2E21-4296-BA52-7A9D3A39D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5EE4-03C8-4B25-A4E6-9F3A9539F639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64952-2DEE-4CC3-8262-BF208743B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E30E8-86D3-498F-A1E1-7B051026C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799C-D85D-4825-A25C-421F21D2A78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10056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56A95-5E37-48EC-B229-D6EDB6174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B85907-C9C6-4C63-B343-B27AE6103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BE2D2D-2374-4F84-84C1-21E284991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5EE4-03C8-4B25-A4E6-9F3A9539F639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70DAC-48BC-43BB-A9B2-9CA5B5E2B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2F8F00-129C-4BBC-949B-73E6F3040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799C-D85D-4825-A25C-421F21D2A78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34883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9FB5D6-47E2-4714-BA62-B717A7B526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970125-6530-4A54-A678-7E57086FA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E4E71-A2F7-4662-B319-E1B3CCB58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5EE4-03C8-4B25-A4E6-9F3A9539F639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9A64E-7120-418D-90CF-328CFCD88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AE540-6321-4315-86AF-75017019C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799C-D85D-4825-A25C-421F21D2A78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0743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6CE76-E67F-41F7-8795-63C3D357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4D6BC-B27F-49B1-A27D-CB42179F2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935D0-EF35-41E0-B73C-89B456502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5EE4-03C8-4B25-A4E6-9F3A9539F639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E407D-542B-4990-BA9D-8AB53623D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341801-5199-46EA-9187-6C6E0174E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799C-D85D-4825-A25C-421F21D2A78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45771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61E8C-2EFC-4798-BD88-8C072888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C2D1D7-EFEF-43C5-9FF8-E8C0EB67C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EC454-B185-4DC0-B151-F56E13081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5EE4-03C8-4B25-A4E6-9F3A9539F639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E60F81-B6DE-4960-8B5C-D22BBA19C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69445-2321-4997-9B5B-515184E1B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799C-D85D-4825-A25C-421F21D2A78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27572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BB8AB-0408-445D-B180-C9790CA28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7C591-05BA-4600-92D8-2B7F47BDEA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05DCB0-E31A-4CB3-85A5-C8854168B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62F849-A504-4535-9482-CD4024315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5EE4-03C8-4B25-A4E6-9F3A9539F639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1D8E2B-6A47-4CAF-A2C5-9C03E3928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5912D6-5410-40A1-A997-87DCA25A6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799C-D85D-4825-A25C-421F21D2A78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67292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BD852-A1CF-4532-A78A-C588CBF9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5F031F-0A38-4F5B-A079-9E3F42FA1F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8A714B-81D0-4E45-8B06-D95980EB92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411FD-C553-46E1-B0FA-311A29BE2E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62D1E9-8B08-47BC-A712-BA48EE5D51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EC14F3-F661-4A27-90A6-38E263BB1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5EE4-03C8-4B25-A4E6-9F3A9539F639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179B02-A9D7-461F-ACC7-06F976C01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BEFC31-E8AA-4688-B1EA-6BEAB969E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799C-D85D-4825-A25C-421F21D2A78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57941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250E4-DB1A-42E4-9798-3B1232AFF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659431-0377-40DE-9D2D-83857A77F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5EE4-03C8-4B25-A4E6-9F3A9539F639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1A1A8-73F5-470F-B56E-F24CBB99F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7D23C1-4725-4254-9448-4FD78442E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799C-D85D-4825-A25C-421F21D2A78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6421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E011AF-F64B-43F0-B7E4-0F618C1D2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5EE4-03C8-4B25-A4E6-9F3A9539F639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C2869-C1A6-477A-98EE-64167B885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F10970-5709-461C-AF12-26E446234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799C-D85D-4825-A25C-421F21D2A78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60879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53E57-3571-48E9-9A0B-4BAE1AD85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2FB89-0A81-40F2-A907-3B29FB9F5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5D5D63-F8AC-4E16-BDE2-7FF32E29DE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1CDCAA-5FD2-45C7-A379-C4D712E9A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5EE4-03C8-4B25-A4E6-9F3A9539F639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3C2B82-A775-4DCA-AAA8-6CBA04413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D3CDC-1A36-40F6-ABE4-FC3637D06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799C-D85D-4825-A25C-421F21D2A78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63291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94B2-1487-4BCA-96ED-1963BC99F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547416-DD2B-4304-A128-963C584DAD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BE557-D5CE-41D1-B27A-F99BD4CED3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879F52-312F-45CF-8792-A3F146195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5EE4-03C8-4B25-A4E6-9F3A9539F639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83F2C3-5E72-4CE3-9D91-ED2C99CA4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498920-2B12-4A2C-9D9A-67A859224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799C-D85D-4825-A25C-421F21D2A78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7496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3B95C2-28D2-41E9-9092-A8A5B3DB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DDADC4-EDBC-4047-9DAE-850C74831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1C009-4225-4E84-823D-0EB40AF319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05EE4-03C8-4B25-A4E6-9F3A9539F639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445D5-5F68-452B-B959-3FAF9959AB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B71A6-4BCF-4EA7-8A8C-0E573158D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9799C-D85D-4825-A25C-421F21D2A78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17213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243535-66B4-41F7-8139-34A32AAF1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7781"/>
            <a:ext cx="12192000" cy="68580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84550A-F2BC-4544-96D1-C08B1DAEBF70}"/>
              </a:ext>
            </a:extLst>
          </p:cNvPr>
          <p:cNvSpPr txBox="1"/>
          <p:nvPr/>
        </p:nvSpPr>
        <p:spPr>
          <a:xfrm>
            <a:off x="1666872" y="167780"/>
            <a:ext cx="9297206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err="1">
                <a:latin typeface="Arial Rounded MT Bold" panose="020F0704030504030204" pitchFamily="34" charset="0"/>
              </a:rPr>
              <a:t>Pelaut</a:t>
            </a:r>
            <a:r>
              <a:rPr lang="en-US" b="1" i="1" dirty="0">
                <a:latin typeface="Arial Rounded MT Bold" panose="020F0704030504030204" pitchFamily="34" charset="0"/>
              </a:rPr>
              <a:t> </a:t>
            </a:r>
            <a:r>
              <a:rPr lang="en-US" b="1" i="1" dirty="0" err="1">
                <a:latin typeface="Arial Rounded MT Bold" panose="020F0704030504030204" pitchFamily="34" charset="0"/>
              </a:rPr>
              <a:t>Berdaftar</a:t>
            </a:r>
            <a:r>
              <a:rPr lang="en-US" b="1" i="1" dirty="0">
                <a:latin typeface="Arial Rounded MT Bold" panose="020F0704030504030204" pitchFamily="34" charset="0"/>
              </a:rPr>
              <a:t> (</a:t>
            </a:r>
            <a:r>
              <a:rPr lang="en-US" b="1" i="1" dirty="0" err="1">
                <a:latin typeface="Arial Rounded MT Bold" panose="020F0704030504030204" pitchFamily="34" charset="0"/>
              </a:rPr>
              <a:t>Permohonan</a:t>
            </a:r>
            <a:r>
              <a:rPr lang="en-US" b="1" i="1" dirty="0">
                <a:latin typeface="Arial Rounded MT Bold" panose="020F0704030504030204" pitchFamily="34" charset="0"/>
              </a:rPr>
              <a:t> </a:t>
            </a:r>
            <a:r>
              <a:rPr lang="en-US" b="1" i="1" dirty="0" err="1">
                <a:latin typeface="Arial Rounded MT Bold" panose="020F0704030504030204" pitchFamily="34" charset="0"/>
              </a:rPr>
              <a:t>Baru</a:t>
            </a:r>
            <a:r>
              <a:rPr lang="en-US" b="1" i="1" dirty="0">
                <a:latin typeface="Arial Rounded MT Bold" panose="020F0704030504030204" pitchFamily="34" charset="0"/>
              </a:rPr>
              <a:t>) Tahun2026</a:t>
            </a:r>
          </a:p>
          <a:p>
            <a:pPr algn="ctr"/>
            <a:r>
              <a:rPr lang="en-US" b="1" i="1" dirty="0">
                <a:latin typeface="Arial Rounded MT Bold" panose="020F0704030504030204" pitchFamily="34" charset="0"/>
              </a:rPr>
              <a:t>Register Seafarer (New Application) Year 2026</a:t>
            </a:r>
            <a:endParaRPr lang="en-MY" b="1" i="1" dirty="0">
              <a:latin typeface="Arial Rounded MT Bold" panose="020F070403050403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A4338FB-7EC0-48D8-88C8-B5B8821E38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194321"/>
              </p:ext>
            </p:extLst>
          </p:nvPr>
        </p:nvGraphicFramePr>
        <p:xfrm>
          <a:off x="322081" y="981892"/>
          <a:ext cx="5248210" cy="4965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9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6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6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80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80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4707">
                <a:tc>
                  <a:txBody>
                    <a:bodyPr/>
                    <a:lstStyle/>
                    <a:p>
                      <a:pPr algn="ctr"/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ASING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TEMPATAN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KERAJAAN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JUMLAH</a:t>
                      </a:r>
                      <a:endParaRPr lang="en-MY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7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JAN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dirty="0">
                          <a:solidFill>
                            <a:srgbClr val="000000"/>
                          </a:solidFill>
                          <a:ea typeface="Calibri" panose="020F0502020204030204"/>
                          <a:cs typeface="+mn-lt"/>
                        </a:rPr>
                        <a:t>524</a:t>
                      </a:r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dirty="0">
                          <a:solidFill>
                            <a:srgbClr val="000000"/>
                          </a:solidFill>
                          <a:ea typeface="Calibri" panose="020F0502020204030204"/>
                          <a:cs typeface="+mn-lt"/>
                        </a:rPr>
                        <a:t>552</a:t>
                      </a:r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dirty="0">
                          <a:solidFill>
                            <a:srgbClr val="000000"/>
                          </a:solidFill>
                          <a:ea typeface="Calibri" panose="020F0502020204030204"/>
                          <a:cs typeface="+mn-lt"/>
                        </a:rPr>
                        <a:t>22</a:t>
                      </a:r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dirty="0">
                          <a:solidFill>
                            <a:srgbClr val="000000"/>
                          </a:solidFill>
                          <a:ea typeface="Calibri" panose="020F0502020204030204"/>
                          <a:cs typeface="+mn-lt"/>
                        </a:rPr>
                        <a:t>1098</a:t>
                      </a:r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7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FEB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7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MAC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7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APR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7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MEI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7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JUN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7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JUL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7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OGO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7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SEP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47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OKT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7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NOV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47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DIS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470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MY" sz="16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sz="1600" b="1" i="0" dirty="0">
                        <a:solidFill>
                          <a:srgbClr val="000000"/>
                        </a:solidFill>
                        <a:ea typeface="Calibri" panose="020F0502020204030204"/>
                        <a:cs typeface="+mn-lt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1C388DAF-A31C-405A-8E10-E257B25056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9111822"/>
              </p:ext>
            </p:extLst>
          </p:nvPr>
        </p:nvGraphicFramePr>
        <p:xfrm>
          <a:off x="5721292" y="981893"/>
          <a:ext cx="5016616" cy="4965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86724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39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Rounded MT Bold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JLM-WS-001</dc:creator>
  <cp:lastModifiedBy>JLM-WS-001</cp:lastModifiedBy>
  <cp:revision>2</cp:revision>
  <dcterms:created xsi:type="dcterms:W3CDTF">2026-02-09T06:01:50Z</dcterms:created>
  <dcterms:modified xsi:type="dcterms:W3CDTF">2026-02-09T06:17:48Z</dcterms:modified>
</cp:coreProperties>
</file>