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LM-WS-001" initials="J" lastIdx="0" clrIdx="0">
    <p:extLst>
      <p:ext uri="{19B8F6BF-5375-455C-9EA6-DF929625EA0E}">
        <p15:presenceInfo xmlns:p15="http://schemas.microsoft.com/office/powerpoint/2012/main" userId="JLM-WS-00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200" b="1" dirty="0"/>
              <a:t>PERBANDINGAN MENGIKUT GRED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MAC</c:v>
                </c:pt>
                <c:pt idx="3">
                  <c:v>APR</c:v>
                </c:pt>
                <c:pt idx="4">
                  <c:v>MEI </c:v>
                </c:pt>
                <c:pt idx="5">
                  <c:v>JUN</c:v>
                </c:pt>
                <c:pt idx="6">
                  <c:v>JUL</c:v>
                </c:pt>
                <c:pt idx="7">
                  <c:v>OGO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DIS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BB-4E60-AB48-AB22D82D51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ENJIN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MAC</c:v>
                </c:pt>
                <c:pt idx="3">
                  <c:v>APR</c:v>
                </c:pt>
                <c:pt idx="4">
                  <c:v>MEI </c:v>
                </c:pt>
                <c:pt idx="5">
                  <c:v>JUN</c:v>
                </c:pt>
                <c:pt idx="6">
                  <c:v>JUL</c:v>
                </c:pt>
                <c:pt idx="7">
                  <c:v>OGO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DIS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BB-4E60-AB48-AB22D82D51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84736288"/>
        <c:axId val="1276522368"/>
      </c:barChart>
      <c:catAx>
        <c:axId val="1284736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6522368"/>
        <c:crosses val="autoZero"/>
        <c:auto val="1"/>
        <c:lblAlgn val="ctr"/>
        <c:lblOffset val="100"/>
        <c:noMultiLvlLbl val="0"/>
      </c:catAx>
      <c:valAx>
        <c:axId val="1276522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4736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4FEC-C225-4244-8A83-4BA99F8E9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81BF6-B196-4CCD-82C2-F4CD362EF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276FA-CB9D-49FB-8318-7CA565A55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AA6AE-4706-437A-B114-872054AE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84AA8-0D53-44F9-BD96-9BDFC730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701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9B3CA-2791-4E5A-B1AD-324D0830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434B1D-5270-4CB7-A509-A8B6BDDEC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147A6-BEFE-4CFD-A8E7-B318A597C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F6B1B-D84F-4383-9868-8E7667A8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F5F76-4042-4443-BA48-BCF051840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5169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B61A9D-9AD3-40AB-92FD-8746DDAC3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C3EC8-20D8-4ADC-9675-EB401B451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DE87D-EFB9-44E0-A9E8-9724048D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40818-DCBA-4168-A879-537C05F1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468F0-F188-4293-A110-0DB4757CF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577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9DEC6-D1CC-4E10-B850-2B2C4B67B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CB92B-F121-424A-A6A3-77BB5A4FB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34E24-3900-4514-BEB5-E247DE88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11161-1CED-44FF-941A-1E4721C1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741EB-C2A3-46E8-BE69-ED0E01AC3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068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3421A-7A86-4395-B67D-0BC5D77B7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8C558-FACE-4E0D-8D29-8F82EBB78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C2576-FE92-4D88-9833-5F4F67F7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D0E79-991A-4C67-BAA2-DB1B724B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67EF6-EF97-4745-A17B-9B419D6D5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504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95E5F-81E5-4A99-B184-339FC235D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BFF0A-1F8C-4EEE-A1AC-8FB2E1B8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2EE29-1C50-4141-A3EA-90EE5DF75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922D0-B367-4484-9B28-4EE61C60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3496E-821C-4C91-A817-2D82EA76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F38EC-D114-4E16-B9F9-6D5B9D90A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15166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1D87-2F69-4CFA-9749-2AA8C356B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F96B4-5EE4-4F74-B8BB-82A438D56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691AA-EC41-4404-98FD-47358C054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C1B74-B7F2-482E-9DC5-0783E70E1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0C94B3-D7CB-454B-86EA-7F3622503B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D7465C-EC9D-486D-8C59-0182461A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B48B3E-278B-4351-86D6-44DC63F48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3717E9-5127-4F07-BDE5-A4837E72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270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7300-E949-4098-83AD-61487F3D7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41D301-C01E-486F-93DC-61AB09511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D04B8-79D4-40DD-B290-4AD220984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50C0F-70DD-4427-8A10-449A1E74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620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FF8F77-349D-45D7-90A8-F6E70A13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D62594-DA0A-4240-8E55-80709D6D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17E33-5985-40B2-9995-6E06A0117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939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18B06-FE68-40D4-B615-D3237859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651D8-CEED-42A7-A708-A73DCB1B5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B761F-749C-453B-95E2-30D3F148B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731BD-A8E9-49A1-99A9-10133E7F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BDA0D-6D12-4804-AB31-85B201B03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CF9EB-F80D-4286-834B-FC3EFA526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945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6C56-28FA-4A31-A219-F6AD70F02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13D0B7-E78B-4881-A97B-9BFEB1871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E8521-80BA-4EE7-B4E0-C147EEFD5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85506-219A-4EFA-8104-52FBCBF8D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BC0E46-E194-49CA-9EA9-100373765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88EE8-511D-4E9B-AA11-C9E8F8D4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029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14000">
              <a:schemeClr val="accent5">
                <a:lumMod val="40000"/>
                <a:lumOff val="60000"/>
              </a:schemeClr>
            </a:gs>
            <a:gs pos="24000">
              <a:schemeClr val="accent1">
                <a:lumMod val="45000"/>
                <a:lumOff val="55000"/>
              </a:schemeClr>
            </a:gs>
            <a:gs pos="29000">
              <a:schemeClr val="accent1">
                <a:lumMod val="30000"/>
                <a:lumOff val="70000"/>
                <a:alpha val="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8E93E-131A-4778-A712-40E49DC0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74E72-A0F7-4072-8AE4-3216EA21A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34F39-B8C8-4ECF-8817-06CE8E0F3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24E22-2BF4-4999-9BA5-CB05D5813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934D0-6C47-407C-A80F-8BC19CDA9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257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243C1C-9585-4E20-8A3A-309898A86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08" b="98438" l="9886" r="89734">
                        <a14:foregroundMark x1="28517" y1="82292" x2="30418" y2="81250"/>
                        <a14:foregroundMark x1="34221" y1="83854" x2="34221" y2="83854"/>
                        <a14:foregroundMark x1="41065" y1="90625" x2="41065" y2="90625"/>
                        <a14:foregroundMark x1="46008" y1="91146" x2="46008" y2="93229"/>
                        <a14:foregroundMark x1="70722" y1="80729" x2="70722" y2="80729"/>
                        <a14:foregroundMark x1="50570" y1="5729" x2="50570" y2="5729"/>
                        <a14:foregroundMark x1="59316" y1="91146" x2="59316" y2="91146"/>
                        <a14:foregroundMark x1="52471" y1="92188" x2="52471" y2="92188"/>
                        <a14:foregroundMark x1="48669" y1="98438" x2="48669" y2="98438"/>
                        <a14:foregroundMark x1="63498" y1="89583" x2="63498" y2="89583"/>
                        <a14:foregroundMark x1="50570" y1="93229" x2="50570" y2="93229"/>
                        <a14:foregroundMark x1="32700" y1="83854" x2="32700" y2="83854"/>
                        <a14:backgroundMark x1="46768" y1="99479" x2="46768" y2="99479"/>
                        <a14:backgroundMark x1="49430" y1="98958" x2="49430" y2="98958"/>
                        <a14:backgroundMark x1="48289" y1="98958" x2="48289" y2="98958"/>
                      </a14:backgroundRemoval>
                    </a14:imgEffect>
                    <a14:imgEffect>
                      <a14:colorTemperature colorTemp="6135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429" y="4752833"/>
            <a:ext cx="2505075" cy="1828800"/>
          </a:xfrm>
          <a:prstGeom prst="rect">
            <a:avLst/>
          </a:prstGeom>
          <a:ln>
            <a:noFill/>
          </a:ln>
          <a:effectLst>
            <a:glow rad="190500">
              <a:schemeClr val="bg1">
                <a:alpha val="58000"/>
              </a:schemeClr>
            </a:glow>
            <a:innerShdw blurRad="609600" dist="50800" dir="8100000">
              <a:prstClr val="black">
                <a:alpha val="52000"/>
              </a:prstClr>
            </a:innerShdw>
            <a:softEdge rad="12700"/>
          </a:effectLst>
          <a:scene3d>
            <a:camera prst="obliqueTop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2F150E-5356-4C00-9B11-3BCB201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96" y="14341"/>
            <a:ext cx="11696132" cy="6305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1ADF5F-3236-4B2C-923F-6367D8C13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066" y="4921893"/>
            <a:ext cx="2505075" cy="18288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DC33C4-0927-41E3-9E95-95249F5BA964}"/>
              </a:ext>
            </a:extLst>
          </p:cNvPr>
          <p:cNvSpPr txBox="1"/>
          <p:nvPr/>
        </p:nvSpPr>
        <p:spPr>
          <a:xfrm>
            <a:off x="10492854" y="6488668"/>
            <a:ext cx="169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BKIM/JLM/2026</a:t>
            </a:r>
            <a:endParaRPr lang="en-MY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FDE9E6F-E8CD-474B-87B6-0EAE6C7A3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519198"/>
              </p:ext>
            </p:extLst>
          </p:nvPr>
        </p:nvGraphicFramePr>
        <p:xfrm>
          <a:off x="402672" y="919233"/>
          <a:ext cx="4999838" cy="5097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7536">
                  <a:extLst>
                    <a:ext uri="{9D8B030D-6E8A-4147-A177-3AD203B41FA5}">
                      <a16:colId xmlns:a16="http://schemas.microsoft.com/office/drawing/2014/main" val="1866640940"/>
                    </a:ext>
                  </a:extLst>
                </a:gridCol>
                <a:gridCol w="1620508">
                  <a:extLst>
                    <a:ext uri="{9D8B030D-6E8A-4147-A177-3AD203B41FA5}">
                      <a16:colId xmlns:a16="http://schemas.microsoft.com/office/drawing/2014/main" val="429513777"/>
                    </a:ext>
                  </a:extLst>
                </a:gridCol>
                <a:gridCol w="1561794">
                  <a:extLst>
                    <a:ext uri="{9D8B030D-6E8A-4147-A177-3AD203B41FA5}">
                      <a16:colId xmlns:a16="http://schemas.microsoft.com/office/drawing/2014/main" val="3608859497"/>
                    </a:ext>
                  </a:extLst>
                </a:gridCol>
              </a:tblGrid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BULAN</a:t>
                      </a:r>
                      <a:endParaRPr lang="en-MY" sz="11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2025</a:t>
                      </a:r>
                      <a:endParaRPr lang="en-MY" sz="11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2026</a:t>
                      </a:r>
                      <a:endParaRPr lang="en-MY" sz="11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892222955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JANUARI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455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596</a:t>
                      </a:r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820942685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FEBRUARI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546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61506431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MAC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dirty="0"/>
                        <a:t>485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43715923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APRIL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362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627025793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MEI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335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137499706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JUN</a:t>
                      </a:r>
                      <a:endParaRPr lang="en-MY" sz="1100" b="1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435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93732701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JULAI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583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81920988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OGOS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989889760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SEPTEMBER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452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276092933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OKTOBER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435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89864628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NOVEMBER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dirty="0"/>
                        <a:t>536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48097641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DISEMBER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dirty="0"/>
                        <a:t>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21024348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JUMLAH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b="1" dirty="0"/>
                        <a:t>5896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596</a:t>
                      </a:r>
                      <a:endParaRPr lang="en-MY" sz="1800" b="1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375126571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280577AF-79CB-46FD-96E5-F9EC86607F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5630269"/>
              </p:ext>
            </p:extLst>
          </p:nvPr>
        </p:nvGraphicFramePr>
        <p:xfrm>
          <a:off x="5623585" y="919233"/>
          <a:ext cx="5035905" cy="4793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79AAEFD1-334C-40F6-B590-8B9BC59BE092}"/>
              </a:ext>
            </a:extLst>
          </p:cNvPr>
          <p:cNvSpPr txBox="1"/>
          <p:nvPr/>
        </p:nvSpPr>
        <p:spPr>
          <a:xfrm>
            <a:off x="1632858" y="107306"/>
            <a:ext cx="885999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err="1">
                <a:latin typeface="Arial Rounded MT Bold" panose="020F0704030504030204" pitchFamily="34" charset="0"/>
              </a:rPr>
              <a:t>Pengeluaran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Perakuan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Kekompetenan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Pelaut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Tahun</a:t>
            </a:r>
            <a:r>
              <a:rPr lang="en-US" b="1" i="1" dirty="0">
                <a:latin typeface="Arial Rounded MT Bold" panose="020F0704030504030204" pitchFamily="34" charset="0"/>
              </a:rPr>
              <a:t> 2026</a:t>
            </a:r>
          </a:p>
          <a:p>
            <a:pPr algn="ctr"/>
            <a:r>
              <a:rPr lang="en-US" b="1" i="1" dirty="0">
                <a:latin typeface="Arial Rounded MT Bold" panose="020F0704030504030204" pitchFamily="34" charset="0"/>
              </a:rPr>
              <a:t>Seafarers Certificate  of Competency Application Issued Year 2026</a:t>
            </a:r>
            <a:endParaRPr lang="en-MY" b="1" i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39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53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JLM-WS-001</dc:creator>
  <cp:lastModifiedBy>JLM-WS-001</cp:lastModifiedBy>
  <cp:revision>16</cp:revision>
  <dcterms:created xsi:type="dcterms:W3CDTF">2026-02-06T08:16:13Z</dcterms:created>
  <dcterms:modified xsi:type="dcterms:W3CDTF">2026-02-10T01:45:18Z</dcterms:modified>
</cp:coreProperties>
</file>