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MY" sz="1200" b="1" dirty="0"/>
              <a:t>PERBANDINGAN</a:t>
            </a:r>
            <a:r>
              <a:rPr lang="en-MY" sz="1200" b="1" baseline="0" dirty="0"/>
              <a:t> MENGIKUT GRED</a:t>
            </a:r>
            <a:endParaRPr lang="en-MY" sz="12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MAC</c:v>
                </c:pt>
                <c:pt idx="3">
                  <c:v>APR</c:v>
                </c:pt>
                <c:pt idx="4">
                  <c:v>MEI</c:v>
                </c:pt>
                <c:pt idx="5">
                  <c:v>JUN</c:v>
                </c:pt>
                <c:pt idx="6">
                  <c:v>JUL</c:v>
                </c:pt>
                <c:pt idx="7">
                  <c:v>OGO</c:v>
                </c:pt>
                <c:pt idx="8">
                  <c:v>SEP</c:v>
                </c:pt>
                <c:pt idx="9">
                  <c:v>OKT</c:v>
                </c:pt>
                <c:pt idx="10">
                  <c:v>NOV</c:v>
                </c:pt>
                <c:pt idx="11">
                  <c:v>DIS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88-4ACC-B287-21596166D02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ENJIN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MAC</c:v>
                </c:pt>
                <c:pt idx="3">
                  <c:v>APR</c:v>
                </c:pt>
                <c:pt idx="4">
                  <c:v>MEI</c:v>
                </c:pt>
                <c:pt idx="5">
                  <c:v>JUN</c:v>
                </c:pt>
                <c:pt idx="6">
                  <c:v>JUL</c:v>
                </c:pt>
                <c:pt idx="7">
                  <c:v>OGO</c:v>
                </c:pt>
                <c:pt idx="8">
                  <c:v>SEP</c:v>
                </c:pt>
                <c:pt idx="9">
                  <c:v>OKT</c:v>
                </c:pt>
                <c:pt idx="10">
                  <c:v>NOV</c:v>
                </c:pt>
                <c:pt idx="11">
                  <c:v>DIS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88-4ACC-B287-21596166D0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58384704"/>
        <c:axId val="1197285712"/>
      </c:barChart>
      <c:catAx>
        <c:axId val="8583847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7285712"/>
        <c:crosses val="autoZero"/>
        <c:auto val="1"/>
        <c:lblAlgn val="ctr"/>
        <c:lblOffset val="100"/>
        <c:noMultiLvlLbl val="0"/>
      </c:catAx>
      <c:valAx>
        <c:axId val="11972857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384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80F50-AAEC-4E56-85C5-737D6AAF4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04F09A-66BC-4F66-B9F8-754D387BE2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D89AA-A7CC-4ACA-BF40-1F7C5155B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2AB9E-5063-4DC2-A89D-711CA4FFE43B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D2AD8-9695-4C78-BE90-FF9EB01A0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0E5295-17D7-425C-BF42-CCAB47648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F207-73C8-4CAB-8717-5A49DA3C52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06758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8F04F-5831-4FCE-95CC-6B0179FA5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9B82B2-EFAB-402A-9349-7C2376BE75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0F0D4-3D49-4F97-BAF9-1B478D0A4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2AB9E-5063-4DC2-A89D-711CA4FFE43B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7FE37-AA41-458D-99E8-B816CF1AF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CA167C-C480-43B9-ACA5-1062A436E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F207-73C8-4CAB-8717-5A49DA3C52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55483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EC009D-4561-4579-8C85-83C561485B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C36807-30C7-4EF8-8289-5BA2B8E73C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149DD-9A9C-4AE3-9638-E21DCB2A8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2AB9E-5063-4DC2-A89D-711CA4FFE43B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78605-6988-4FC0-82A7-01739105B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5A50D-101E-4A7D-A321-9B753594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F207-73C8-4CAB-8717-5A49DA3C52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6131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FA25E-9A24-42A3-8E20-CEC239E09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FE942-0D46-4044-8039-6993371FC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5341F5-8D47-4091-A55C-02D22358E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2AB9E-5063-4DC2-A89D-711CA4FFE43B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5E4530-20AC-4E06-B839-563A2DEB3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E6063-4ACB-4946-B71D-44DD15161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F207-73C8-4CAB-8717-5A49DA3C52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84936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7F177-3043-4608-A0F7-9CD674BE6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C6AE4-7145-406D-A11F-CCC73B3E4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D194C9-57A8-4FB5-9980-C49D7ABB1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2AB9E-5063-4DC2-A89D-711CA4FFE43B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B1FD3-E219-4100-8567-7BFBAEEAC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4BCED-853E-47FE-B441-7747F608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F207-73C8-4CAB-8717-5A49DA3C52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85105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07635-95F2-45FD-903D-C418E662E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53233-BC3E-440D-B816-3F865674F7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B3E2A7-C0B7-48CF-918E-85369450A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BEDAB-2745-4184-A1F9-924ECC933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2AB9E-5063-4DC2-A89D-711CA4FFE43B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1BFF63-C727-4FBA-AAAC-DBC275D3E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F954ED-63A7-49BE-8F26-200FBE75E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F207-73C8-4CAB-8717-5A49DA3C52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6184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18281-3B81-44A4-B6B3-C931E78A0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07DED-9C1A-4CA8-A6E5-1A93E774F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87483A-B368-4404-A913-E6AE15FD32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8DF637-8694-4162-B7CC-4BBF5F9EB8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B7DF83-9989-4549-B512-C6D0DE46C0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F053D7-D33E-499D-8CF1-D2E991616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2AB9E-5063-4DC2-A89D-711CA4FFE43B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2F60B7-1883-49F7-9A79-340576F50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D462E9-0536-4D11-89B1-79383962D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F207-73C8-4CAB-8717-5A49DA3C52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45429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DF0CF-2A28-43C8-A4D9-ECEDCC794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6A2075-0435-4AB2-B0EC-9AA587B14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2AB9E-5063-4DC2-A89D-711CA4FFE43B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03E167-E516-4C37-8E6F-CE509D15F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E33D12-1821-4BDB-9FD1-D9F75CB4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F207-73C8-4CAB-8717-5A49DA3C52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48662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70610A-D348-4E88-90B2-8BC883A00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2AB9E-5063-4DC2-A89D-711CA4FFE43B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266980-169D-4E4C-B802-AB756963D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DB7A7-F9BC-4D9D-A303-FC33D319D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F207-73C8-4CAB-8717-5A49DA3C52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61086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C7583-E220-426A-A779-D52372676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0D2A8-CC96-4132-BBB2-98EB3ED3A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A1C8E3-5007-41F8-977F-53E9446D58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990CBA-8FE5-4279-A09A-26EBF159E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2AB9E-5063-4DC2-A89D-711CA4FFE43B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B9A51-B8D7-4697-BB07-2C0D3B08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BC948B-A064-4AD9-9EC9-4312B24DD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F207-73C8-4CAB-8717-5A49DA3C52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98321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322BC-818D-4032-A5A7-13452D45D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0C6EC5-FDD7-4895-8D32-FBF7255C30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AC773A-0163-488E-9069-2349739AD7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4105A2-F0DE-4D36-A2E0-CC51F3052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2AB9E-5063-4DC2-A89D-711CA4FFE43B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2FF52D-BC0B-4105-85A5-FE9ECD8C7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6CF268-A99E-4504-998F-0D772A331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F207-73C8-4CAB-8717-5A49DA3C52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62169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F22FB7-8F22-44C5-9FAB-E0310C76C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C6BC52-DA92-4C83-8681-86F3E6960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54CC3-5247-466E-ACCA-13E7F73BA2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2AB9E-5063-4DC2-A89D-711CA4FFE43B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F8154-3E3E-4105-83CE-83D9086BB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F84AF-DB20-43B6-A5E8-A1B8ACB2F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5F207-73C8-4CAB-8717-5A49DA3C52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16947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65BE23-0F51-46A3-9365-7EEC6DB9D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3843B4-01DB-4229-A262-9DB79F70C187}"/>
              </a:ext>
            </a:extLst>
          </p:cNvPr>
          <p:cNvSpPr txBox="1"/>
          <p:nvPr/>
        </p:nvSpPr>
        <p:spPr>
          <a:xfrm>
            <a:off x="1632858" y="107306"/>
            <a:ext cx="8859996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err="1">
                <a:latin typeface="Arial Rounded MT Bold" panose="020F0704030504030204" pitchFamily="34" charset="0"/>
              </a:rPr>
              <a:t>Pengeluaran</a:t>
            </a:r>
            <a:r>
              <a:rPr lang="en-US" b="1" i="1" dirty="0">
                <a:latin typeface="Arial Rounded MT Bold" panose="020F0704030504030204" pitchFamily="34" charset="0"/>
              </a:rPr>
              <a:t> </a:t>
            </a:r>
            <a:r>
              <a:rPr lang="en-US" b="1" i="1" dirty="0" err="1">
                <a:latin typeface="Arial Rounded MT Bold" panose="020F0704030504030204" pitchFamily="34" charset="0"/>
              </a:rPr>
              <a:t>Perakuan</a:t>
            </a:r>
            <a:r>
              <a:rPr lang="en-US" b="1" i="1" dirty="0">
                <a:latin typeface="Arial Rounded MT Bold" panose="020F0704030504030204" pitchFamily="34" charset="0"/>
              </a:rPr>
              <a:t> </a:t>
            </a:r>
            <a:r>
              <a:rPr lang="en-US" b="1" i="1" dirty="0" err="1">
                <a:latin typeface="Arial Rounded MT Bold" panose="020F0704030504030204" pitchFamily="34" charset="0"/>
              </a:rPr>
              <a:t>PengiktirafanPelaut</a:t>
            </a:r>
            <a:r>
              <a:rPr lang="en-US" b="1" i="1" dirty="0">
                <a:latin typeface="Arial Rounded MT Bold" panose="020F0704030504030204" pitchFamily="34" charset="0"/>
              </a:rPr>
              <a:t> </a:t>
            </a:r>
            <a:r>
              <a:rPr lang="en-US" b="1" i="1" dirty="0" err="1">
                <a:latin typeface="Arial Rounded MT Bold" panose="020F0704030504030204" pitchFamily="34" charset="0"/>
              </a:rPr>
              <a:t>Tahun</a:t>
            </a:r>
            <a:r>
              <a:rPr lang="en-US" b="1" i="1" dirty="0">
                <a:latin typeface="Arial Rounded MT Bold" panose="020F0704030504030204" pitchFamily="34" charset="0"/>
              </a:rPr>
              <a:t> 2026</a:t>
            </a:r>
          </a:p>
          <a:p>
            <a:pPr algn="ctr"/>
            <a:r>
              <a:rPr lang="en-US" b="1" i="1" dirty="0" err="1">
                <a:latin typeface="Arial Rounded MT Bold" panose="020F0704030504030204" pitchFamily="34" charset="0"/>
              </a:rPr>
              <a:t>ertificate</a:t>
            </a:r>
            <a:r>
              <a:rPr lang="en-US" b="1" i="1" dirty="0">
                <a:latin typeface="Arial Rounded MT Bold" panose="020F0704030504030204" pitchFamily="34" charset="0"/>
              </a:rPr>
              <a:t>  of Recognition Issued Year 2026</a:t>
            </a:r>
            <a:endParaRPr lang="en-MY" b="1" i="1" dirty="0">
              <a:latin typeface="Arial Rounded MT Bold" panose="020F070403050403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2ACE7FD-292C-4210-B410-DB7490412E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212329"/>
              </p:ext>
            </p:extLst>
          </p:nvPr>
        </p:nvGraphicFramePr>
        <p:xfrm>
          <a:off x="402672" y="919233"/>
          <a:ext cx="4999838" cy="5097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7536">
                  <a:extLst>
                    <a:ext uri="{9D8B030D-6E8A-4147-A177-3AD203B41FA5}">
                      <a16:colId xmlns:a16="http://schemas.microsoft.com/office/drawing/2014/main" val="1866640940"/>
                    </a:ext>
                  </a:extLst>
                </a:gridCol>
                <a:gridCol w="1620508">
                  <a:extLst>
                    <a:ext uri="{9D8B030D-6E8A-4147-A177-3AD203B41FA5}">
                      <a16:colId xmlns:a16="http://schemas.microsoft.com/office/drawing/2014/main" val="429513777"/>
                    </a:ext>
                  </a:extLst>
                </a:gridCol>
                <a:gridCol w="1561794">
                  <a:extLst>
                    <a:ext uri="{9D8B030D-6E8A-4147-A177-3AD203B41FA5}">
                      <a16:colId xmlns:a16="http://schemas.microsoft.com/office/drawing/2014/main" val="3608859497"/>
                    </a:ext>
                  </a:extLst>
                </a:gridCol>
              </a:tblGrid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BULAN</a:t>
                      </a:r>
                      <a:endParaRPr lang="en-MY" sz="11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2025</a:t>
                      </a:r>
                      <a:endParaRPr lang="en-MY" sz="11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2026</a:t>
                      </a:r>
                      <a:endParaRPr lang="en-MY" sz="11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892222955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JANUARI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449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511</a:t>
                      </a:r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820942685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FEBRUARI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546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961506431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MAC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altLang="en-US" dirty="0"/>
                        <a:t>596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743715923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APRIL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524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627025793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MEI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301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137499706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/>
                        <a:t>JUN</a:t>
                      </a:r>
                      <a:endParaRPr lang="en-MY" sz="1100" b="1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413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793732701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JULAI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471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881920988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OGOS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505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989889760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SEPTEMBER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504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276092933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OKTOBER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MY" dirty="0"/>
                        <a:t>556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789864628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NOVEMBER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altLang="en-US" dirty="0"/>
                        <a:t>465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148097641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DISEMBER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altLang="en-US" dirty="0"/>
                        <a:t>459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8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121024348"/>
                  </a:ext>
                </a:extLst>
              </a:tr>
              <a:tr h="3424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JUMLAH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altLang="en-US" b="1" dirty="0"/>
                        <a:t>5789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511</a:t>
                      </a:r>
                      <a:endParaRPr lang="en-MY" sz="1800" b="1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375126571"/>
                  </a:ext>
                </a:extLst>
              </a:tr>
            </a:tbl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C194250-EE37-463E-BF88-0627E8E71A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6282612"/>
              </p:ext>
            </p:extLst>
          </p:nvPr>
        </p:nvGraphicFramePr>
        <p:xfrm>
          <a:off x="5578678" y="919233"/>
          <a:ext cx="4581321" cy="5097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33317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45</Words>
  <Application>Microsoft Office PowerPoint</Application>
  <PresentationFormat>Widescreen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Rounded MT Bold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JLM-WS-001</dc:creator>
  <cp:lastModifiedBy>JLM-WS-001</cp:lastModifiedBy>
  <cp:revision>2</cp:revision>
  <dcterms:created xsi:type="dcterms:W3CDTF">2026-02-09T05:48:06Z</dcterms:created>
  <dcterms:modified xsi:type="dcterms:W3CDTF">2026-02-09T05:58:56Z</dcterms:modified>
</cp:coreProperties>
</file>